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F9D552-D149-4747-A874-C135AD5541CA}">
  <a:tblStyle styleId="{1AF9D552-D149-4747-A874-C135AD5541C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172"/>
    <p:restoredTop sz="94674"/>
  </p:normalViewPr>
  <p:slideViewPr>
    <p:cSldViewPr snapToGrid="0">
      <p:cViewPr varScale="1">
        <p:scale>
          <a:sx n="160" d="100"/>
          <a:sy n="160" d="100"/>
        </p:scale>
        <p:origin x="168" y="256"/>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3a19fb0d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3a19fb0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73a19fb0d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73a19fb0d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73a19fb0d9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73a19fb0d9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3a19fb0d9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3a19fb0d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73a19fb0d9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73a19fb0d9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3a19fb0d9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73a19fb0d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73a19fb0d9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73a19fb0d9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73a19fb0d9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73a19fb0d9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73a19fb0d9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73a19fb0d9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73a19fb0d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73a19fb0d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73a19fb0d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73a19fb0d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73a19fb0d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73a19fb0d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73a19fb0d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73a19fb0d9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3a19fb0d9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73a19fb0d9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73a19fb0d9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73a19fb0d9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73a19fb0d9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73a19fb0d9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3a19fb0d9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73a19fb0d9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1100325"/>
            <a:ext cx="8520600" cy="1329000"/>
          </a:xfrm>
          <a:prstGeom prst="rect">
            <a:avLst/>
          </a:prstGeom>
        </p:spPr>
        <p:txBody>
          <a:bodyPr spcFirstLastPara="1" wrap="square" lIns="91425" tIns="91425" rIns="91425" bIns="91425" anchor="b" anchorCtr="0">
            <a:noAutofit/>
          </a:bodyPr>
          <a:lstStyle/>
          <a:p>
            <a:pPr marL="0" lvl="0" indent="0" algn="ctr" rtl="0">
              <a:lnSpc>
                <a:spcPct val="175000"/>
              </a:lnSpc>
              <a:spcBef>
                <a:spcPts val="0"/>
              </a:spcBef>
              <a:spcAft>
                <a:spcPts val="0"/>
              </a:spcAft>
              <a:buNone/>
            </a:pPr>
            <a:r>
              <a:rPr lang="en" sz="1800">
                <a:latin typeface="Cambria"/>
                <a:ea typeface="Cambria"/>
                <a:cs typeface="Cambria"/>
                <a:sym typeface="Cambria"/>
              </a:rPr>
              <a:t>Biomechanical Testing of Rabbit Radius/Ulna and Humerus Bones With Various Fixation Techniques to Determine Overall Strength and Stiffness</a:t>
            </a:r>
            <a:r>
              <a:rPr lang="en" sz="1800" u="sng">
                <a:latin typeface="Cambria"/>
                <a:ea typeface="Cambria"/>
                <a:cs typeface="Cambria"/>
                <a:sym typeface="Cambria"/>
              </a:rPr>
              <a:t> </a:t>
            </a:r>
            <a:endParaRPr sz="1800">
              <a:latin typeface="Cambria"/>
              <a:ea typeface="Cambria"/>
              <a:cs typeface="Cambria"/>
              <a:sym typeface="Cambria"/>
            </a:endParaRPr>
          </a:p>
        </p:txBody>
      </p:sp>
      <p:sp>
        <p:nvSpPr>
          <p:cNvPr id="55" name="Google Shape;55;p13"/>
          <p:cNvSpPr txBox="1">
            <a:spLocks noGrp="1"/>
          </p:cNvSpPr>
          <p:nvPr>
            <p:ph type="subTitle" idx="1"/>
          </p:nvPr>
        </p:nvSpPr>
        <p:spPr>
          <a:xfrm>
            <a:off x="311700" y="2175450"/>
            <a:ext cx="8520600" cy="7926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Ella Davis</a:t>
            </a:r>
            <a:endParaRPr sz="1200">
              <a:solidFill>
                <a:schemeClr val="dk1"/>
              </a:solidFill>
              <a:latin typeface="Cambria"/>
              <a:ea typeface="Cambria"/>
              <a:cs typeface="Cambria"/>
              <a:sym typeface="Cambria"/>
            </a:endParaRPr>
          </a:p>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Holmdel High School</a:t>
            </a:r>
            <a:endParaRPr sz="1200">
              <a:solidFill>
                <a:schemeClr val="dk1"/>
              </a:solidFill>
              <a:latin typeface="Cambria"/>
              <a:ea typeface="Cambria"/>
              <a:cs typeface="Cambria"/>
              <a:sym typeface="Cambria"/>
            </a:endParaRPr>
          </a:p>
          <a:p>
            <a:pPr marL="0" lvl="0" indent="0" algn="ctr" rtl="0">
              <a:lnSpc>
                <a:spcPct val="115000"/>
              </a:lnSpc>
              <a:spcBef>
                <a:spcPts val="0"/>
              </a:spcBef>
              <a:spcAft>
                <a:spcPts val="0"/>
              </a:spcAft>
              <a:buNone/>
            </a:pPr>
            <a:r>
              <a:rPr lang="en" sz="1200">
                <a:solidFill>
                  <a:schemeClr val="dk1"/>
                </a:solidFill>
                <a:latin typeface="Cambria"/>
                <a:ea typeface="Cambria"/>
                <a:cs typeface="Cambria"/>
                <a:sym typeface="Cambria"/>
              </a:rPr>
              <a:t>Animal Science</a:t>
            </a:r>
            <a:endParaRPr sz="1200">
              <a:solidFill>
                <a:schemeClr val="dk1"/>
              </a:solidFill>
              <a:latin typeface="Cambria"/>
              <a:ea typeface="Cambria"/>
              <a:cs typeface="Cambria"/>
              <a:sym typeface="Cambria"/>
            </a:endParaRPr>
          </a:p>
        </p:txBody>
      </p:sp>
      <p:pic>
        <p:nvPicPr>
          <p:cNvPr id="2" name="Audio 1">
            <a:hlinkClick r:id="" action="ppaction://media"/>
            <a:extLst>
              <a:ext uri="{FF2B5EF4-FFF2-40B4-BE49-F238E27FC236}">
                <a16:creationId xmlns:a16="http://schemas.microsoft.com/office/drawing/2014/main" id="{9642C781-EDCB-8D47-89CE-AD46FD5CB7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053"/>
    </mc:Choice>
    <mc:Fallback xmlns="">
      <p:transition spd="slow" advTm="16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mbria"/>
                <a:ea typeface="Cambria"/>
                <a:cs typeface="Cambria"/>
                <a:sym typeface="Cambria"/>
              </a:rPr>
              <a:t>Results</a:t>
            </a:r>
            <a:endParaRPr>
              <a:latin typeface="Cambria"/>
              <a:ea typeface="Cambria"/>
              <a:cs typeface="Cambria"/>
              <a:sym typeface="Cambria"/>
            </a:endParaRPr>
          </a:p>
        </p:txBody>
      </p:sp>
      <p:sp>
        <p:nvSpPr>
          <p:cNvPr id="133" name="Google Shape;133;p22"/>
          <p:cNvSpPr txBox="1">
            <a:spLocks noGrp="1"/>
          </p:cNvSpPr>
          <p:nvPr>
            <p:ph type="body" idx="1"/>
          </p:nvPr>
        </p:nvSpPr>
        <p:spPr>
          <a:xfrm>
            <a:off x="311700" y="978225"/>
            <a:ext cx="8520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Cambria"/>
              <a:buChar char="●"/>
            </a:pPr>
            <a:r>
              <a:rPr lang="en" sz="1400" dirty="0">
                <a:solidFill>
                  <a:srgbClr val="000000"/>
                </a:solidFill>
                <a:latin typeface="Cambria"/>
                <a:ea typeface="Cambria"/>
                <a:cs typeface="Cambria"/>
                <a:sym typeface="Cambria"/>
              </a:rPr>
              <a:t>Stress/strain curves were generated for radius/ulna and humerus for each construct.</a:t>
            </a:r>
            <a:endParaRPr sz="1400" dirty="0">
              <a:solidFill>
                <a:srgbClr val="000000"/>
              </a:solidFill>
              <a:latin typeface="Cambria"/>
              <a:ea typeface="Cambria"/>
              <a:cs typeface="Cambria"/>
              <a:sym typeface="Cambria"/>
            </a:endParaRPr>
          </a:p>
          <a:p>
            <a:pPr marL="457200" lvl="0" indent="0" algn="l" rtl="0">
              <a:spcBef>
                <a:spcPts val="1600"/>
              </a:spcBef>
              <a:spcAft>
                <a:spcPts val="1600"/>
              </a:spcAft>
              <a:buNone/>
            </a:pPr>
            <a:endParaRPr sz="1400" dirty="0"/>
          </a:p>
        </p:txBody>
      </p:sp>
      <p:pic>
        <p:nvPicPr>
          <p:cNvPr id="3" name="Picture 2">
            <a:extLst>
              <a:ext uri="{FF2B5EF4-FFF2-40B4-BE49-F238E27FC236}">
                <a16:creationId xmlns:a16="http://schemas.microsoft.com/office/drawing/2014/main" id="{E112BFFF-E8E1-A14D-8919-BF0AEE1970D3}"/>
              </a:ext>
            </a:extLst>
          </p:cNvPr>
          <p:cNvPicPr>
            <a:picLocks noChangeAspect="1"/>
          </p:cNvPicPr>
          <p:nvPr/>
        </p:nvPicPr>
        <p:blipFill>
          <a:blip r:embed="rId5"/>
          <a:stretch>
            <a:fillRect/>
          </a:stretch>
        </p:blipFill>
        <p:spPr>
          <a:xfrm>
            <a:off x="4817230" y="1739087"/>
            <a:ext cx="4218925" cy="3252012"/>
          </a:xfrm>
          <a:prstGeom prst="rect">
            <a:avLst/>
          </a:prstGeom>
        </p:spPr>
      </p:pic>
      <p:pic>
        <p:nvPicPr>
          <p:cNvPr id="5" name="Picture 4">
            <a:extLst>
              <a:ext uri="{FF2B5EF4-FFF2-40B4-BE49-F238E27FC236}">
                <a16:creationId xmlns:a16="http://schemas.microsoft.com/office/drawing/2014/main" id="{EC8CE98C-BDB3-A84E-87B6-BA105E6E6BDF}"/>
              </a:ext>
            </a:extLst>
          </p:cNvPr>
          <p:cNvPicPr>
            <a:picLocks noChangeAspect="1"/>
          </p:cNvPicPr>
          <p:nvPr/>
        </p:nvPicPr>
        <p:blipFill>
          <a:blip r:embed="rId6"/>
          <a:stretch>
            <a:fillRect/>
          </a:stretch>
        </p:blipFill>
        <p:spPr>
          <a:xfrm>
            <a:off x="107845" y="1739087"/>
            <a:ext cx="4590706" cy="3227273"/>
          </a:xfrm>
          <a:prstGeom prst="rect">
            <a:avLst/>
          </a:prstGeom>
        </p:spPr>
      </p:pic>
      <p:pic>
        <p:nvPicPr>
          <p:cNvPr id="2" name="Audio 1">
            <a:hlinkClick r:id="" action="ppaction://media"/>
            <a:extLst>
              <a:ext uri="{FF2B5EF4-FFF2-40B4-BE49-F238E27FC236}">
                <a16:creationId xmlns:a16="http://schemas.microsoft.com/office/drawing/2014/main" id="{19300B41-3F73-174E-971D-1C4553D6BD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160"/>
    </mc:Choice>
    <mc:Fallback xmlns="">
      <p:transition spd="slow" advTm="4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139"/>
        <p:cNvGrpSpPr/>
        <p:nvPr/>
      </p:nvGrpSpPr>
      <p:grpSpPr>
        <a:xfrm>
          <a:off x="0" y="0"/>
          <a:ext cx="0" cy="0"/>
          <a:chOff x="0" y="0"/>
          <a:chExt cx="0" cy="0"/>
        </a:xfrm>
      </p:grpSpPr>
      <p:sp>
        <p:nvSpPr>
          <p:cNvPr id="140" name="Google Shape;140;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mbria"/>
                <a:ea typeface="Cambria"/>
                <a:cs typeface="Cambria"/>
                <a:sym typeface="Cambria"/>
              </a:rPr>
              <a:t>Results (Radius strength)</a:t>
            </a:r>
            <a:endParaRPr>
              <a:latin typeface="Cambria"/>
              <a:ea typeface="Cambria"/>
              <a:cs typeface="Cambria"/>
              <a:sym typeface="Cambria"/>
            </a:endParaRPr>
          </a:p>
        </p:txBody>
      </p:sp>
      <p:sp>
        <p:nvSpPr>
          <p:cNvPr id="141" name="Google Shape;141;p23"/>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chemeClr val="dk1"/>
              </a:buClr>
              <a:buSzPts val="1400"/>
              <a:buFont typeface="Cambria"/>
              <a:buChar char="●"/>
            </a:pPr>
            <a:r>
              <a:rPr lang="en" sz="1400">
                <a:solidFill>
                  <a:schemeClr val="dk1"/>
                </a:solidFill>
                <a:latin typeface="Cambria"/>
                <a:ea typeface="Cambria"/>
                <a:cs typeface="Cambria"/>
                <a:sym typeface="Cambria"/>
              </a:rPr>
              <a:t>There was a statistical difference between the strength of the control and the strength of each repair group. There was no statistically significant difference between the strength of any of the repair groups, although the strength of the locking plate approached a significant difference from the external fixator (p=0.09).  </a:t>
            </a:r>
            <a:endParaRPr sz="1400">
              <a:solidFill>
                <a:schemeClr val="dk1"/>
              </a:solidFill>
              <a:latin typeface="Cambria"/>
              <a:ea typeface="Cambria"/>
              <a:cs typeface="Cambria"/>
              <a:sym typeface="Cambria"/>
            </a:endParaRPr>
          </a:p>
          <a:p>
            <a:pPr marL="0" lvl="0" indent="0" algn="l" rtl="0">
              <a:lnSpc>
                <a:spcPct val="150000"/>
              </a:lnSpc>
              <a:spcBef>
                <a:spcPts val="0"/>
              </a:spcBef>
              <a:spcAft>
                <a:spcPts val="0"/>
              </a:spcAft>
              <a:buNone/>
            </a:pPr>
            <a:endParaRPr sz="100">
              <a:solidFill>
                <a:schemeClr val="dk1"/>
              </a:solidFill>
              <a:latin typeface="Cambria"/>
              <a:ea typeface="Cambria"/>
              <a:cs typeface="Cambria"/>
              <a:sym typeface="Cambria"/>
            </a:endParaRPr>
          </a:p>
          <a:p>
            <a:pPr marL="0" lvl="0" indent="0" algn="l" rtl="0">
              <a:lnSpc>
                <a:spcPct val="150000"/>
              </a:lnSpc>
              <a:spcBef>
                <a:spcPts val="0"/>
              </a:spcBef>
              <a:spcAft>
                <a:spcPts val="0"/>
              </a:spcAft>
              <a:buNone/>
            </a:pPr>
            <a:endParaRPr sz="100">
              <a:solidFill>
                <a:schemeClr val="dk1"/>
              </a:solidFill>
              <a:latin typeface="Cambria"/>
              <a:ea typeface="Cambria"/>
              <a:cs typeface="Cambria"/>
              <a:sym typeface="Cambria"/>
            </a:endParaRPr>
          </a:p>
          <a:p>
            <a:pPr marL="0" lvl="0" indent="0" algn="l" rtl="0">
              <a:spcBef>
                <a:spcPts val="0"/>
              </a:spcBef>
              <a:spcAft>
                <a:spcPts val="1600"/>
              </a:spcAft>
              <a:buNone/>
            </a:pPr>
            <a:r>
              <a:rPr lang="en" sz="1200">
                <a:latin typeface="Cambria"/>
                <a:ea typeface="Cambria"/>
                <a:cs typeface="Cambria"/>
                <a:sym typeface="Cambria"/>
              </a:rPr>
              <a:t>                </a:t>
            </a:r>
            <a:r>
              <a:rPr lang="en" sz="1200">
                <a:solidFill>
                  <a:srgbClr val="111111"/>
                </a:solidFill>
                <a:latin typeface="Cambria"/>
                <a:ea typeface="Cambria"/>
                <a:cs typeface="Cambria"/>
                <a:sym typeface="Cambria"/>
              </a:rPr>
              <a:t>The average strength of each of the 5 trials in newtons (radius/ulna)</a:t>
            </a:r>
            <a:endParaRPr sz="1200">
              <a:latin typeface="Cambria"/>
              <a:ea typeface="Cambria"/>
              <a:cs typeface="Cambria"/>
              <a:sym typeface="Cambria"/>
            </a:endParaRPr>
          </a:p>
        </p:txBody>
      </p:sp>
      <p:graphicFrame>
        <p:nvGraphicFramePr>
          <p:cNvPr id="142" name="Google Shape;142;p23"/>
          <p:cNvGraphicFramePr/>
          <p:nvPr/>
        </p:nvGraphicFramePr>
        <p:xfrm>
          <a:off x="952500" y="2910125"/>
          <a:ext cx="7239000" cy="1524000"/>
        </p:xfrm>
        <a:graphic>
          <a:graphicData uri="http://schemas.openxmlformats.org/drawingml/2006/table">
            <a:tbl>
              <a:tblPr>
                <a:noFill/>
                <a:tableStyleId>{1AF9D552-D149-4747-A874-C135AD5541CA}</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Control</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158.44 * </a:t>
                      </a:r>
                      <a:r>
                        <a:rPr lang="en" sz="800">
                          <a:solidFill>
                            <a:srgbClr val="111111"/>
                          </a:solidFill>
                          <a:latin typeface="Times New Roman"/>
                          <a:ea typeface="Times New Roman"/>
                          <a:cs typeface="Times New Roman"/>
                          <a:sym typeface="Times New Roman"/>
                        </a:rPr>
                        <a:t>(significantly stronger than locking plate, plate, or external fixator)</a:t>
                      </a:r>
                      <a:endParaRPr sz="8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Locking Plate</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68.46 </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Plate</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58.96 </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External Fixator</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49.46 </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2" name="Audio 1">
            <a:hlinkClick r:id="" action="ppaction://media"/>
            <a:extLst>
              <a:ext uri="{FF2B5EF4-FFF2-40B4-BE49-F238E27FC236}">
                <a16:creationId xmlns:a16="http://schemas.microsoft.com/office/drawing/2014/main" id="{AEE8FD72-B279-E94D-87F7-3D2EA6469C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831"/>
    </mc:Choice>
    <mc:Fallback xmlns="">
      <p:transition spd="slow" advTm="30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Cambria"/>
                <a:ea typeface="Cambria"/>
                <a:cs typeface="Cambria"/>
                <a:sym typeface="Cambria"/>
              </a:rPr>
              <a:t>Results (Radius stiffness)</a:t>
            </a:r>
            <a:endParaRPr>
              <a:latin typeface="Cambria"/>
              <a:ea typeface="Cambria"/>
              <a:cs typeface="Cambria"/>
              <a:sym typeface="Cambria"/>
            </a:endParaRPr>
          </a:p>
          <a:p>
            <a:pPr marL="0" lvl="0" indent="0" algn="l" rtl="0">
              <a:spcBef>
                <a:spcPts val="0"/>
              </a:spcBef>
              <a:spcAft>
                <a:spcPts val="0"/>
              </a:spcAft>
              <a:buNone/>
            </a:pPr>
            <a:endParaRPr/>
          </a:p>
        </p:txBody>
      </p:sp>
      <p:sp>
        <p:nvSpPr>
          <p:cNvPr id="148" name="Google Shape;148;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chemeClr val="dk1"/>
              </a:buClr>
              <a:buSzPts val="1400"/>
              <a:buFont typeface="Cambria"/>
              <a:buChar char="●"/>
            </a:pPr>
            <a:r>
              <a:rPr lang="en" sz="1400">
                <a:solidFill>
                  <a:schemeClr val="dk1"/>
                </a:solidFill>
                <a:latin typeface="Cambria"/>
                <a:ea typeface="Cambria"/>
                <a:cs typeface="Cambria"/>
                <a:sym typeface="Cambria"/>
              </a:rPr>
              <a:t>All fixation groups were less stiff than the control group.  The locking plate and plate were stiffer than the external fixator (p &lt; 0.01). There was no difference between the stiffness of the plate and the locking plate (p=0.91).</a:t>
            </a:r>
            <a:endParaRPr sz="1600">
              <a:solidFill>
                <a:schemeClr val="dk1"/>
              </a:solidFill>
              <a:latin typeface="Cambria"/>
              <a:ea typeface="Cambria"/>
              <a:cs typeface="Cambria"/>
              <a:sym typeface="Cambria"/>
            </a:endParaRPr>
          </a:p>
          <a:p>
            <a:pPr marL="0" lvl="0" indent="0" algn="l" rtl="0">
              <a:lnSpc>
                <a:spcPct val="150000"/>
              </a:lnSpc>
              <a:spcBef>
                <a:spcPts val="0"/>
              </a:spcBef>
              <a:spcAft>
                <a:spcPts val="0"/>
              </a:spcAft>
              <a:buNone/>
            </a:pPr>
            <a:endParaRPr sz="700">
              <a:solidFill>
                <a:schemeClr val="dk1"/>
              </a:solidFill>
              <a:latin typeface="Cambria"/>
              <a:ea typeface="Cambria"/>
              <a:cs typeface="Cambria"/>
              <a:sym typeface="Cambria"/>
            </a:endParaRPr>
          </a:p>
          <a:p>
            <a:pPr marL="0" lvl="0" indent="0" algn="l" rtl="0">
              <a:spcBef>
                <a:spcPts val="0"/>
              </a:spcBef>
              <a:spcAft>
                <a:spcPts val="0"/>
              </a:spcAft>
              <a:buNone/>
            </a:pPr>
            <a:r>
              <a:rPr lang="en">
                <a:latin typeface="Cambria"/>
                <a:ea typeface="Cambria"/>
                <a:cs typeface="Cambria"/>
                <a:sym typeface="Cambria"/>
              </a:rPr>
              <a:t> </a:t>
            </a:r>
            <a:r>
              <a:rPr lang="en" sz="1200">
                <a:latin typeface="Cambria"/>
                <a:ea typeface="Cambria"/>
                <a:cs typeface="Cambria"/>
                <a:sym typeface="Cambria"/>
              </a:rPr>
              <a:t>              </a:t>
            </a:r>
            <a:r>
              <a:rPr lang="en" sz="1200">
                <a:solidFill>
                  <a:srgbClr val="111111"/>
                </a:solidFill>
                <a:latin typeface="Cambria"/>
                <a:ea typeface="Cambria"/>
                <a:cs typeface="Cambria"/>
                <a:sym typeface="Cambria"/>
              </a:rPr>
              <a:t>The average displacement in micrometers/newton of each of the 5 trials in newtons (Radius/ulna)</a:t>
            </a:r>
            <a:endParaRPr sz="1200">
              <a:solidFill>
                <a:srgbClr val="111111"/>
              </a:solidFill>
              <a:latin typeface="Cambria"/>
              <a:ea typeface="Cambria"/>
              <a:cs typeface="Cambria"/>
              <a:sym typeface="Cambria"/>
            </a:endParaRPr>
          </a:p>
          <a:p>
            <a:pPr marL="0" lvl="0" indent="0" algn="l" rtl="0">
              <a:spcBef>
                <a:spcPts val="1600"/>
              </a:spcBef>
              <a:spcAft>
                <a:spcPts val="1600"/>
              </a:spcAft>
              <a:buNone/>
            </a:pPr>
            <a:endParaRPr>
              <a:latin typeface="Cambria"/>
              <a:ea typeface="Cambria"/>
              <a:cs typeface="Cambria"/>
              <a:sym typeface="Cambria"/>
            </a:endParaRPr>
          </a:p>
        </p:txBody>
      </p:sp>
      <p:graphicFrame>
        <p:nvGraphicFramePr>
          <p:cNvPr id="149" name="Google Shape;149;p24"/>
          <p:cNvGraphicFramePr/>
          <p:nvPr/>
        </p:nvGraphicFramePr>
        <p:xfrm>
          <a:off x="952500" y="2955100"/>
          <a:ext cx="7239000" cy="1524000"/>
        </p:xfrm>
        <a:graphic>
          <a:graphicData uri="http://schemas.openxmlformats.org/drawingml/2006/table">
            <a:tbl>
              <a:tblPr>
                <a:noFill/>
                <a:tableStyleId>{1AF9D552-D149-4747-A874-C135AD5541CA}</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Control</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982.9* </a:t>
                      </a:r>
                      <a:r>
                        <a:rPr lang="en" sz="800">
                          <a:solidFill>
                            <a:srgbClr val="111111"/>
                          </a:solidFill>
                          <a:latin typeface="Times New Roman"/>
                          <a:ea typeface="Times New Roman"/>
                          <a:cs typeface="Times New Roman"/>
                          <a:sym typeface="Times New Roman"/>
                        </a:rPr>
                        <a:t>(significantly stiffer than locking plate, plate, or external fixator)</a:t>
                      </a:r>
                      <a:endParaRPr sz="8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Locking Plate</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2154.0 *</a:t>
                      </a:r>
                      <a:r>
                        <a:rPr lang="en" sz="800">
                          <a:solidFill>
                            <a:srgbClr val="111111"/>
                          </a:solidFill>
                          <a:latin typeface="Times New Roman"/>
                          <a:ea typeface="Times New Roman"/>
                          <a:cs typeface="Times New Roman"/>
                          <a:sym typeface="Times New Roman"/>
                        </a:rPr>
                        <a:t>(significantly stiffer than external fixator)</a:t>
                      </a:r>
                      <a:endParaRPr sz="8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Plate</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3521.3*</a:t>
                      </a:r>
                      <a:r>
                        <a:rPr lang="en" sz="800">
                          <a:solidFill>
                            <a:srgbClr val="111111"/>
                          </a:solidFill>
                          <a:latin typeface="Times New Roman"/>
                          <a:ea typeface="Times New Roman"/>
                          <a:cs typeface="Times New Roman"/>
                          <a:sym typeface="Times New Roman"/>
                        </a:rPr>
                        <a:t>(significantly stiffer than external fixator)</a:t>
                      </a:r>
                      <a:endParaRPr sz="8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External Fixator</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13095.4</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2" name="Audio 1">
            <a:hlinkClick r:id="" action="ppaction://media"/>
            <a:extLst>
              <a:ext uri="{FF2B5EF4-FFF2-40B4-BE49-F238E27FC236}">
                <a16:creationId xmlns:a16="http://schemas.microsoft.com/office/drawing/2014/main" id="{F244D55D-5608-814D-AFEC-3D12D3745E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360"/>
    </mc:Choice>
    <mc:Fallback xmlns="">
      <p:transition spd="slow" advTm="23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153"/>
        <p:cNvGrpSpPr/>
        <p:nvPr/>
      </p:nvGrpSpPr>
      <p:grpSpPr>
        <a:xfrm>
          <a:off x="0" y="0"/>
          <a:ext cx="0" cy="0"/>
          <a:chOff x="0" y="0"/>
          <a:chExt cx="0" cy="0"/>
        </a:xfrm>
      </p:grpSpPr>
      <p:sp>
        <p:nvSpPr>
          <p:cNvPr id="154" name="Google Shape;154;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Cambria"/>
                <a:ea typeface="Cambria"/>
                <a:cs typeface="Cambria"/>
                <a:sym typeface="Cambria"/>
              </a:rPr>
              <a:t>Results (Humerus strength)</a:t>
            </a:r>
            <a:endParaRPr>
              <a:latin typeface="Cambria"/>
              <a:ea typeface="Cambria"/>
              <a:cs typeface="Cambria"/>
              <a:sym typeface="Cambria"/>
            </a:endParaRPr>
          </a:p>
        </p:txBody>
      </p:sp>
      <p:sp>
        <p:nvSpPr>
          <p:cNvPr id="155" name="Google Shape;155;p25"/>
          <p:cNvSpPr txBox="1">
            <a:spLocks noGrp="1"/>
          </p:cNvSpPr>
          <p:nvPr>
            <p:ph type="body" idx="1"/>
          </p:nvPr>
        </p:nvSpPr>
        <p:spPr>
          <a:xfrm>
            <a:off x="311700" y="1103125"/>
            <a:ext cx="8520600" cy="34164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000000"/>
              </a:buClr>
              <a:buSzPts val="1400"/>
              <a:buFont typeface="Cambria"/>
              <a:buChar char="●"/>
            </a:pPr>
            <a:r>
              <a:rPr lang="en" sz="1400">
                <a:solidFill>
                  <a:srgbClr val="000000"/>
                </a:solidFill>
                <a:latin typeface="Cambria"/>
                <a:ea typeface="Cambria"/>
                <a:cs typeface="Cambria"/>
                <a:sym typeface="Cambria"/>
              </a:rPr>
              <a:t>There was a statistical difference between the strength of the control and the strength of each repair group. The locking plate was stronger than both the plate (p=0.01) and the external fixator (p=0.02). There was no statistically significant difference between the strength of the plate and the external fixator (p=0.66).  </a:t>
            </a:r>
            <a:endParaRPr sz="1400">
              <a:solidFill>
                <a:srgbClr val="000000"/>
              </a:solidFill>
              <a:latin typeface="Cambria"/>
              <a:ea typeface="Cambria"/>
              <a:cs typeface="Cambria"/>
              <a:sym typeface="Cambria"/>
            </a:endParaRPr>
          </a:p>
          <a:p>
            <a:pPr marL="0" lvl="0" indent="0" algn="l" rtl="0">
              <a:lnSpc>
                <a:spcPct val="218181"/>
              </a:lnSpc>
              <a:spcBef>
                <a:spcPts val="0"/>
              </a:spcBef>
              <a:spcAft>
                <a:spcPts val="0"/>
              </a:spcAft>
              <a:buNone/>
            </a:pPr>
            <a:endParaRPr sz="400">
              <a:solidFill>
                <a:srgbClr val="000000"/>
              </a:solidFill>
              <a:latin typeface="Cambria"/>
              <a:ea typeface="Cambria"/>
              <a:cs typeface="Cambria"/>
              <a:sym typeface="Cambria"/>
            </a:endParaRPr>
          </a:p>
          <a:p>
            <a:pPr marL="0" lvl="0" indent="0" algn="l" rtl="0">
              <a:lnSpc>
                <a:spcPct val="218181"/>
              </a:lnSpc>
              <a:spcBef>
                <a:spcPts val="0"/>
              </a:spcBef>
              <a:spcAft>
                <a:spcPts val="0"/>
              </a:spcAft>
              <a:buNone/>
            </a:pPr>
            <a:r>
              <a:rPr lang="en" sz="1200">
                <a:solidFill>
                  <a:srgbClr val="000000"/>
                </a:solidFill>
                <a:latin typeface="Cambria"/>
                <a:ea typeface="Cambria"/>
                <a:cs typeface="Cambria"/>
                <a:sym typeface="Cambria"/>
              </a:rPr>
              <a:t>                The average strength of each of the 5 trials in newtons (humerus)</a:t>
            </a:r>
            <a:endParaRPr sz="1200">
              <a:solidFill>
                <a:srgbClr val="000000"/>
              </a:solidFill>
              <a:latin typeface="Cambria"/>
              <a:ea typeface="Cambria"/>
              <a:cs typeface="Cambria"/>
              <a:sym typeface="Cambria"/>
            </a:endParaRPr>
          </a:p>
          <a:p>
            <a:pPr marL="457200" lvl="0" indent="0" algn="l" rtl="0">
              <a:lnSpc>
                <a:spcPct val="200000"/>
              </a:lnSpc>
              <a:spcBef>
                <a:spcPts val="0"/>
              </a:spcBef>
              <a:spcAft>
                <a:spcPts val="1600"/>
              </a:spcAft>
              <a:buNone/>
            </a:pPr>
            <a:endParaRPr sz="1200">
              <a:solidFill>
                <a:srgbClr val="000000"/>
              </a:solidFill>
              <a:latin typeface="Cambria"/>
              <a:ea typeface="Cambria"/>
              <a:cs typeface="Cambria"/>
              <a:sym typeface="Cambria"/>
            </a:endParaRPr>
          </a:p>
        </p:txBody>
      </p:sp>
      <p:graphicFrame>
        <p:nvGraphicFramePr>
          <p:cNvPr id="156" name="Google Shape;156;p25"/>
          <p:cNvGraphicFramePr/>
          <p:nvPr/>
        </p:nvGraphicFramePr>
        <p:xfrm>
          <a:off x="952500" y="3107375"/>
          <a:ext cx="7239000" cy="1524000"/>
        </p:xfrm>
        <a:graphic>
          <a:graphicData uri="http://schemas.openxmlformats.org/drawingml/2006/table">
            <a:tbl>
              <a:tblPr>
                <a:noFill/>
                <a:tableStyleId>{1AF9D552-D149-4747-A874-C135AD5541CA}</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Control</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251.04 * </a:t>
                      </a:r>
                      <a:r>
                        <a:rPr lang="en" sz="800">
                          <a:solidFill>
                            <a:srgbClr val="111111"/>
                          </a:solidFill>
                          <a:latin typeface="Times New Roman"/>
                          <a:ea typeface="Times New Roman"/>
                          <a:cs typeface="Times New Roman"/>
                          <a:sym typeface="Times New Roman"/>
                        </a:rPr>
                        <a:t>(significantly stronger than locking plate, plate, or external fixator)</a:t>
                      </a:r>
                      <a:endParaRPr sz="8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Locking Plate</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134.44 * </a:t>
                      </a:r>
                      <a:r>
                        <a:rPr lang="en" sz="800">
                          <a:solidFill>
                            <a:srgbClr val="111111"/>
                          </a:solidFill>
                          <a:latin typeface="Times New Roman"/>
                          <a:ea typeface="Times New Roman"/>
                          <a:cs typeface="Times New Roman"/>
                          <a:sym typeface="Times New Roman"/>
                        </a:rPr>
                        <a:t>(significantly stronger than plate or external fixator)</a:t>
                      </a:r>
                      <a:endParaRPr sz="8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Plate</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58.52 </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External Fixator</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76.80</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2" name="Audio 1">
            <a:hlinkClick r:id="" action="ppaction://media"/>
            <a:extLst>
              <a:ext uri="{FF2B5EF4-FFF2-40B4-BE49-F238E27FC236}">
                <a16:creationId xmlns:a16="http://schemas.microsoft.com/office/drawing/2014/main" id="{E0C1C97C-5424-504C-A78D-8D87D03FD5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720"/>
    </mc:Choice>
    <mc:Fallback xmlns="">
      <p:transition spd="slow" advTm="17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160"/>
        <p:cNvGrpSpPr/>
        <p:nvPr/>
      </p:nvGrpSpPr>
      <p:grpSpPr>
        <a:xfrm>
          <a:off x="0" y="0"/>
          <a:ext cx="0" cy="0"/>
          <a:chOff x="0" y="0"/>
          <a:chExt cx="0" cy="0"/>
        </a:xfrm>
      </p:grpSpPr>
      <p:sp>
        <p:nvSpPr>
          <p:cNvPr id="161" name="Google Shape;161;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Cambria"/>
                <a:ea typeface="Cambria"/>
                <a:cs typeface="Cambria"/>
                <a:sym typeface="Cambria"/>
              </a:rPr>
              <a:t>Results (Humerus stiffness)</a:t>
            </a:r>
            <a:endParaRPr>
              <a:latin typeface="Cambria"/>
              <a:ea typeface="Cambria"/>
              <a:cs typeface="Cambria"/>
              <a:sym typeface="Cambria"/>
            </a:endParaRPr>
          </a:p>
        </p:txBody>
      </p:sp>
      <p:sp>
        <p:nvSpPr>
          <p:cNvPr id="162" name="Google Shape;162;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000000"/>
              </a:buClr>
              <a:buSzPts val="1400"/>
              <a:buFont typeface="Cambria"/>
              <a:buChar char="●"/>
            </a:pPr>
            <a:r>
              <a:rPr lang="en" sz="1400">
                <a:solidFill>
                  <a:srgbClr val="000000"/>
                </a:solidFill>
                <a:latin typeface="Cambria"/>
                <a:ea typeface="Cambria"/>
                <a:cs typeface="Cambria"/>
                <a:sym typeface="Cambria"/>
              </a:rPr>
              <a:t>There was no difference in the stiffness between the control and the plate (p=0.87) or between the control and the locking plate (p=0.16).  The external fixator was less stiff than the control (p &lt; 0.01). The locking plate was stiffer than the external fixator (p=0.01).  There was no difference between the stiffness of the plate and the locking plate (p=0.35) or the stiffness between the plate and external fixator (p=0.47).</a:t>
            </a:r>
            <a:endParaRPr sz="1400">
              <a:solidFill>
                <a:srgbClr val="000000"/>
              </a:solidFill>
              <a:latin typeface="Cambria"/>
              <a:ea typeface="Cambria"/>
              <a:cs typeface="Cambria"/>
              <a:sym typeface="Cambria"/>
            </a:endParaRPr>
          </a:p>
          <a:p>
            <a:pPr marL="0" lvl="0" indent="0" algn="l" rtl="0">
              <a:lnSpc>
                <a:spcPct val="150000"/>
              </a:lnSpc>
              <a:spcBef>
                <a:spcPts val="0"/>
              </a:spcBef>
              <a:spcAft>
                <a:spcPts val="0"/>
              </a:spcAft>
              <a:buNone/>
            </a:pPr>
            <a:endParaRPr sz="400">
              <a:solidFill>
                <a:srgbClr val="111111"/>
              </a:solidFill>
              <a:latin typeface="Cambria"/>
              <a:ea typeface="Cambria"/>
              <a:cs typeface="Cambria"/>
              <a:sym typeface="Cambria"/>
            </a:endParaRPr>
          </a:p>
          <a:p>
            <a:pPr marL="0" lvl="0" indent="0" algn="l" rtl="0">
              <a:spcBef>
                <a:spcPts val="0"/>
              </a:spcBef>
              <a:spcAft>
                <a:spcPts val="0"/>
              </a:spcAft>
              <a:buClr>
                <a:schemeClr val="dk1"/>
              </a:buClr>
              <a:buSzPts val="1100"/>
              <a:buFont typeface="Arial"/>
              <a:buNone/>
            </a:pPr>
            <a:r>
              <a:rPr lang="en" sz="1200">
                <a:solidFill>
                  <a:srgbClr val="111111"/>
                </a:solidFill>
                <a:latin typeface="Cambria"/>
                <a:ea typeface="Cambria"/>
                <a:cs typeface="Cambria"/>
                <a:sym typeface="Cambria"/>
              </a:rPr>
              <a:t>                The average displacement in micrometers/newton of each of the 5 trials in newtons (Radius/ulna)</a:t>
            </a:r>
            <a:endParaRPr sz="1200">
              <a:solidFill>
                <a:srgbClr val="111111"/>
              </a:solidFill>
              <a:latin typeface="Cambria"/>
              <a:ea typeface="Cambria"/>
              <a:cs typeface="Cambria"/>
              <a:sym typeface="Cambria"/>
            </a:endParaRPr>
          </a:p>
          <a:p>
            <a:pPr marL="0" lvl="0" indent="0" algn="l" rtl="0">
              <a:lnSpc>
                <a:spcPct val="150000"/>
              </a:lnSpc>
              <a:spcBef>
                <a:spcPts val="0"/>
              </a:spcBef>
              <a:spcAft>
                <a:spcPts val="0"/>
              </a:spcAft>
              <a:buNone/>
            </a:pPr>
            <a:endParaRPr sz="1200">
              <a:solidFill>
                <a:srgbClr val="111111"/>
              </a:solidFill>
              <a:latin typeface="Cambria"/>
              <a:ea typeface="Cambria"/>
              <a:cs typeface="Cambria"/>
              <a:sym typeface="Cambria"/>
            </a:endParaRPr>
          </a:p>
          <a:p>
            <a:pPr marL="457200" lvl="0" indent="0" algn="l" rtl="0">
              <a:spcBef>
                <a:spcPts val="0"/>
              </a:spcBef>
              <a:spcAft>
                <a:spcPts val="1600"/>
              </a:spcAft>
              <a:buNone/>
            </a:pPr>
            <a:endParaRPr/>
          </a:p>
        </p:txBody>
      </p:sp>
      <p:graphicFrame>
        <p:nvGraphicFramePr>
          <p:cNvPr id="163" name="Google Shape;163;p26"/>
          <p:cNvGraphicFramePr/>
          <p:nvPr/>
        </p:nvGraphicFramePr>
        <p:xfrm>
          <a:off x="952500" y="3279000"/>
          <a:ext cx="7239000" cy="1519275"/>
        </p:xfrm>
        <a:graphic>
          <a:graphicData uri="http://schemas.openxmlformats.org/drawingml/2006/table">
            <a:tbl>
              <a:tblPr>
                <a:noFill/>
                <a:tableStyleId>{1AF9D552-D149-4747-A874-C135AD5541CA}</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Control</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2717.6* </a:t>
                      </a:r>
                      <a:r>
                        <a:rPr lang="en" sz="800">
                          <a:solidFill>
                            <a:srgbClr val="111111"/>
                          </a:solidFill>
                          <a:latin typeface="Times New Roman"/>
                          <a:ea typeface="Times New Roman"/>
                          <a:cs typeface="Times New Roman"/>
                          <a:sym typeface="Times New Roman"/>
                        </a:rPr>
                        <a:t>(significantly stiffer than external fixator)</a:t>
                      </a:r>
                      <a:endParaRPr sz="8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Locking Plate</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1812.1 * </a:t>
                      </a:r>
                      <a:r>
                        <a:rPr lang="en" sz="800">
                          <a:solidFill>
                            <a:srgbClr val="111111"/>
                          </a:solidFill>
                          <a:latin typeface="Times New Roman"/>
                          <a:ea typeface="Times New Roman"/>
                          <a:cs typeface="Times New Roman"/>
                          <a:sym typeface="Times New Roman"/>
                        </a:rPr>
                        <a:t>(significantly stiffer than external fixator)</a:t>
                      </a:r>
                      <a:endParaRPr sz="8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76275">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Plate</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2904.3</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External Fixator</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rgbClr val="111111"/>
                          </a:solidFill>
                          <a:latin typeface="Times New Roman"/>
                          <a:ea typeface="Times New Roman"/>
                          <a:cs typeface="Times New Roman"/>
                          <a:sym typeface="Times New Roman"/>
                        </a:rPr>
                        <a:t>5262.1</a:t>
                      </a:r>
                      <a:endParaRPr sz="1200">
                        <a:solidFill>
                          <a:srgbClr val="11111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2" name="Audio 1">
            <a:hlinkClick r:id="" action="ppaction://media"/>
            <a:extLst>
              <a:ext uri="{FF2B5EF4-FFF2-40B4-BE49-F238E27FC236}">
                <a16:creationId xmlns:a16="http://schemas.microsoft.com/office/drawing/2014/main" id="{C723C5D6-C0CF-884B-9C30-77B959A783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430"/>
    </mc:Choice>
    <mc:Fallback xmlns="">
      <p:transition spd="slow" advTm="27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311700" y="2908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mbria"/>
                <a:ea typeface="Cambria"/>
                <a:cs typeface="Cambria"/>
                <a:sym typeface="Cambria"/>
              </a:rPr>
              <a:t>Conclusions</a:t>
            </a:r>
            <a:endParaRPr>
              <a:latin typeface="Cambria"/>
              <a:ea typeface="Cambria"/>
              <a:cs typeface="Cambria"/>
              <a:sym typeface="Cambria"/>
            </a:endParaRPr>
          </a:p>
        </p:txBody>
      </p:sp>
      <p:sp>
        <p:nvSpPr>
          <p:cNvPr id="169" name="Google Shape;169;p27"/>
          <p:cNvSpPr txBox="1">
            <a:spLocks noGrp="1"/>
          </p:cNvSpPr>
          <p:nvPr>
            <p:ph type="body" idx="1"/>
          </p:nvPr>
        </p:nvSpPr>
        <p:spPr>
          <a:xfrm>
            <a:off x="311700" y="863550"/>
            <a:ext cx="8520600" cy="3416400"/>
          </a:xfrm>
          <a:prstGeom prst="rect">
            <a:avLst/>
          </a:prstGeom>
        </p:spPr>
        <p:txBody>
          <a:bodyPr spcFirstLastPara="1" wrap="square" lIns="91425" tIns="91425" rIns="91425" bIns="91425" anchor="t" anchorCtr="0">
            <a:noAutofit/>
          </a:bodyPr>
          <a:lstStyle/>
          <a:p>
            <a:pPr marL="457200" lvl="0" indent="-330200" algn="l" rtl="0">
              <a:lnSpc>
                <a:spcPct val="125000"/>
              </a:lnSpc>
              <a:spcBef>
                <a:spcPts val="0"/>
              </a:spcBef>
              <a:spcAft>
                <a:spcPts val="0"/>
              </a:spcAft>
              <a:buClr>
                <a:schemeClr val="dk1"/>
              </a:buClr>
              <a:buSzPts val="1600"/>
              <a:buFont typeface="Cambria"/>
              <a:buChar char="●"/>
            </a:pPr>
            <a:r>
              <a:rPr lang="en" sz="1600">
                <a:solidFill>
                  <a:schemeClr val="dk1"/>
                </a:solidFill>
                <a:latin typeface="Cambria"/>
                <a:ea typeface="Cambria"/>
                <a:cs typeface="Cambria"/>
                <a:sym typeface="Cambria"/>
              </a:rPr>
              <a:t>The radius/ulna and humerus were able to be successfully repaired using each of the techniques.</a:t>
            </a:r>
            <a:endParaRPr sz="1600">
              <a:solidFill>
                <a:schemeClr val="dk1"/>
              </a:solidFill>
              <a:latin typeface="Cambria"/>
              <a:ea typeface="Cambria"/>
              <a:cs typeface="Cambria"/>
              <a:sym typeface="Cambria"/>
            </a:endParaRPr>
          </a:p>
          <a:p>
            <a:pPr marL="0" lvl="0" indent="0" algn="l" rtl="0">
              <a:lnSpc>
                <a:spcPct val="125000"/>
              </a:lnSpc>
              <a:spcBef>
                <a:spcPts val="0"/>
              </a:spcBef>
              <a:spcAft>
                <a:spcPts val="0"/>
              </a:spcAft>
              <a:buNone/>
            </a:pPr>
            <a:endParaRPr sz="700">
              <a:solidFill>
                <a:schemeClr val="dk1"/>
              </a:solidFill>
              <a:latin typeface="Cambria"/>
              <a:ea typeface="Cambria"/>
              <a:cs typeface="Cambria"/>
              <a:sym typeface="Cambria"/>
            </a:endParaRPr>
          </a:p>
          <a:p>
            <a:pPr marL="457200" lvl="0" indent="-330200" algn="l" rtl="0">
              <a:lnSpc>
                <a:spcPct val="125000"/>
              </a:lnSpc>
              <a:spcBef>
                <a:spcPts val="0"/>
              </a:spcBef>
              <a:spcAft>
                <a:spcPts val="0"/>
              </a:spcAft>
              <a:buClr>
                <a:schemeClr val="dk1"/>
              </a:buClr>
              <a:buSzPts val="1600"/>
              <a:buFont typeface="Cambria"/>
              <a:buChar char="●"/>
            </a:pPr>
            <a:r>
              <a:rPr lang="en" sz="1600">
                <a:solidFill>
                  <a:schemeClr val="dk1"/>
                </a:solidFill>
                <a:latin typeface="Cambria"/>
                <a:ea typeface="Cambria"/>
                <a:cs typeface="Cambria"/>
                <a:sym typeface="Cambria"/>
              </a:rPr>
              <a:t>When tested in four-point bending, the intact bones and the three repairs yielded fairly consistent strength and stiffness measurements within each group.</a:t>
            </a:r>
            <a:endParaRPr sz="1600">
              <a:solidFill>
                <a:schemeClr val="dk1"/>
              </a:solidFill>
              <a:latin typeface="Cambria"/>
              <a:ea typeface="Cambria"/>
              <a:cs typeface="Cambria"/>
              <a:sym typeface="Cambria"/>
            </a:endParaRPr>
          </a:p>
          <a:p>
            <a:pPr marL="0" lvl="0" indent="0" algn="l" rtl="0">
              <a:lnSpc>
                <a:spcPct val="125000"/>
              </a:lnSpc>
              <a:spcBef>
                <a:spcPts val="0"/>
              </a:spcBef>
              <a:spcAft>
                <a:spcPts val="0"/>
              </a:spcAft>
              <a:buNone/>
            </a:pPr>
            <a:endParaRPr sz="700">
              <a:solidFill>
                <a:schemeClr val="dk1"/>
              </a:solidFill>
              <a:latin typeface="Cambria"/>
              <a:ea typeface="Cambria"/>
              <a:cs typeface="Cambria"/>
              <a:sym typeface="Cambria"/>
            </a:endParaRPr>
          </a:p>
          <a:p>
            <a:pPr marL="457200" lvl="0" indent="-330200" algn="l" rtl="0">
              <a:lnSpc>
                <a:spcPct val="125000"/>
              </a:lnSpc>
              <a:spcBef>
                <a:spcPts val="0"/>
              </a:spcBef>
              <a:spcAft>
                <a:spcPts val="0"/>
              </a:spcAft>
              <a:buClr>
                <a:schemeClr val="dk1"/>
              </a:buClr>
              <a:buSzPts val="1600"/>
              <a:buFont typeface="Cambria"/>
              <a:buChar char="●"/>
            </a:pPr>
            <a:r>
              <a:rPr lang="en" sz="1600">
                <a:solidFill>
                  <a:schemeClr val="dk1"/>
                </a:solidFill>
                <a:latin typeface="Cambria"/>
                <a:ea typeface="Cambria"/>
                <a:cs typeface="Cambria"/>
                <a:sym typeface="Cambria"/>
              </a:rPr>
              <a:t>The locking plate was the strongest fixation technique in the humerus and in the radius (results in the radius did not reach statistical significance).</a:t>
            </a:r>
            <a:endParaRPr sz="1600">
              <a:solidFill>
                <a:schemeClr val="dk1"/>
              </a:solidFill>
              <a:latin typeface="Cambria"/>
              <a:ea typeface="Cambria"/>
              <a:cs typeface="Cambria"/>
              <a:sym typeface="Cambria"/>
            </a:endParaRPr>
          </a:p>
          <a:p>
            <a:pPr marL="0" lvl="0" indent="0" algn="l" rtl="0">
              <a:lnSpc>
                <a:spcPct val="125000"/>
              </a:lnSpc>
              <a:spcBef>
                <a:spcPts val="0"/>
              </a:spcBef>
              <a:spcAft>
                <a:spcPts val="0"/>
              </a:spcAft>
              <a:buNone/>
            </a:pPr>
            <a:endParaRPr sz="700">
              <a:solidFill>
                <a:schemeClr val="dk1"/>
              </a:solidFill>
              <a:latin typeface="Cambria"/>
              <a:ea typeface="Cambria"/>
              <a:cs typeface="Cambria"/>
              <a:sym typeface="Cambria"/>
            </a:endParaRPr>
          </a:p>
          <a:p>
            <a:pPr marL="457200" lvl="0" indent="-330200" algn="l" rtl="0">
              <a:lnSpc>
                <a:spcPct val="125000"/>
              </a:lnSpc>
              <a:spcBef>
                <a:spcPts val="0"/>
              </a:spcBef>
              <a:spcAft>
                <a:spcPts val="0"/>
              </a:spcAft>
              <a:buClr>
                <a:schemeClr val="dk1"/>
              </a:buClr>
              <a:buSzPts val="1600"/>
              <a:buFont typeface="Cambria"/>
              <a:buChar char="●"/>
            </a:pPr>
            <a:r>
              <a:rPr lang="en" sz="1600">
                <a:solidFill>
                  <a:schemeClr val="dk1"/>
                </a:solidFill>
                <a:latin typeface="Cambria"/>
                <a:ea typeface="Cambria"/>
                <a:cs typeface="Cambria"/>
                <a:sym typeface="Cambria"/>
              </a:rPr>
              <a:t>The locking plate was the stiffest fixation (least amount of displacement/newton) in the radius/ulna and humerus (statistically significant when compared to external fixator).</a:t>
            </a:r>
            <a:endParaRPr sz="1600">
              <a:solidFill>
                <a:schemeClr val="dk1"/>
              </a:solidFill>
              <a:latin typeface="Cambria"/>
              <a:ea typeface="Cambria"/>
              <a:cs typeface="Cambria"/>
              <a:sym typeface="Cambria"/>
            </a:endParaRPr>
          </a:p>
          <a:p>
            <a:pPr marL="0" lvl="0" indent="0" algn="l" rtl="0">
              <a:lnSpc>
                <a:spcPct val="125000"/>
              </a:lnSpc>
              <a:spcBef>
                <a:spcPts val="0"/>
              </a:spcBef>
              <a:spcAft>
                <a:spcPts val="0"/>
              </a:spcAft>
              <a:buNone/>
            </a:pPr>
            <a:endParaRPr sz="700">
              <a:solidFill>
                <a:schemeClr val="dk1"/>
              </a:solidFill>
              <a:latin typeface="Cambria"/>
              <a:ea typeface="Cambria"/>
              <a:cs typeface="Cambria"/>
              <a:sym typeface="Cambria"/>
            </a:endParaRPr>
          </a:p>
          <a:p>
            <a:pPr marL="457200" lvl="0" indent="-330200" algn="l" rtl="0">
              <a:lnSpc>
                <a:spcPct val="125000"/>
              </a:lnSpc>
              <a:spcBef>
                <a:spcPts val="0"/>
              </a:spcBef>
              <a:spcAft>
                <a:spcPts val="0"/>
              </a:spcAft>
              <a:buClr>
                <a:schemeClr val="dk1"/>
              </a:buClr>
              <a:buSzPts val="1600"/>
              <a:buFont typeface="Cambria"/>
              <a:buChar char="●"/>
            </a:pPr>
            <a:r>
              <a:rPr lang="en" sz="1600">
                <a:solidFill>
                  <a:schemeClr val="dk1"/>
                </a:solidFill>
                <a:latin typeface="Cambria"/>
                <a:ea typeface="Cambria"/>
                <a:cs typeface="Cambria"/>
                <a:sym typeface="Cambria"/>
              </a:rPr>
              <a:t>None of the repairs were as strong as the intact bones.</a:t>
            </a:r>
            <a:endParaRPr sz="1600">
              <a:solidFill>
                <a:schemeClr val="dk1"/>
              </a:solidFill>
              <a:latin typeface="Cambria"/>
              <a:ea typeface="Cambria"/>
              <a:cs typeface="Cambria"/>
              <a:sym typeface="Cambria"/>
            </a:endParaRPr>
          </a:p>
          <a:p>
            <a:pPr marL="0" lvl="0" indent="0" algn="l" rtl="0">
              <a:lnSpc>
                <a:spcPct val="125000"/>
              </a:lnSpc>
              <a:spcBef>
                <a:spcPts val="0"/>
              </a:spcBef>
              <a:spcAft>
                <a:spcPts val="0"/>
              </a:spcAft>
              <a:buNone/>
            </a:pPr>
            <a:endParaRPr sz="700">
              <a:solidFill>
                <a:schemeClr val="dk1"/>
              </a:solidFill>
              <a:latin typeface="Cambria"/>
              <a:ea typeface="Cambria"/>
              <a:cs typeface="Cambria"/>
              <a:sym typeface="Cambria"/>
            </a:endParaRPr>
          </a:p>
          <a:p>
            <a:pPr marL="457200" lvl="0" indent="-330200" algn="l" rtl="0">
              <a:lnSpc>
                <a:spcPct val="125000"/>
              </a:lnSpc>
              <a:spcBef>
                <a:spcPts val="0"/>
              </a:spcBef>
              <a:spcAft>
                <a:spcPts val="0"/>
              </a:spcAft>
              <a:buClr>
                <a:schemeClr val="dk1"/>
              </a:buClr>
              <a:buSzPts val="1600"/>
              <a:buFont typeface="Cambria"/>
              <a:buChar char="●"/>
            </a:pPr>
            <a:r>
              <a:rPr lang="en" sz="1600">
                <a:solidFill>
                  <a:schemeClr val="dk1"/>
                </a:solidFill>
                <a:latin typeface="Cambria"/>
                <a:ea typeface="Cambria"/>
                <a:cs typeface="Cambria"/>
                <a:sym typeface="Cambria"/>
              </a:rPr>
              <a:t>Rabbit bones fixed with a locking plate most closely approximate characteristics of intact bones and therefore should be the fixation of choice when repairing rabbit fractures. </a:t>
            </a:r>
            <a:endParaRPr sz="1600">
              <a:latin typeface="Cambria"/>
              <a:ea typeface="Cambria"/>
              <a:cs typeface="Cambria"/>
              <a:sym typeface="Cambria"/>
            </a:endParaRPr>
          </a:p>
        </p:txBody>
      </p:sp>
      <p:pic>
        <p:nvPicPr>
          <p:cNvPr id="2" name="Audio 1">
            <a:hlinkClick r:id="" action="ppaction://media"/>
            <a:extLst>
              <a:ext uri="{FF2B5EF4-FFF2-40B4-BE49-F238E27FC236}">
                <a16:creationId xmlns:a16="http://schemas.microsoft.com/office/drawing/2014/main" id="{2D45E3CF-07DE-D047-88BD-959C74C4C6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546"/>
    </mc:Choice>
    <mc:Fallback xmlns="">
      <p:transition spd="slow" advTm="62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173"/>
        <p:cNvGrpSpPr/>
        <p:nvPr/>
      </p:nvGrpSpPr>
      <p:grpSpPr>
        <a:xfrm>
          <a:off x="0" y="0"/>
          <a:ext cx="0" cy="0"/>
          <a:chOff x="0" y="0"/>
          <a:chExt cx="0" cy="0"/>
        </a:xfrm>
      </p:grpSpPr>
      <p:sp>
        <p:nvSpPr>
          <p:cNvPr id="174" name="Google Shape;174;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Future Studies</a:t>
            </a:r>
            <a:endParaRPr/>
          </a:p>
        </p:txBody>
      </p:sp>
      <p:sp>
        <p:nvSpPr>
          <p:cNvPr id="175" name="Google Shape;175;p28"/>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Autofit/>
          </a:bodyPr>
          <a:lstStyle/>
          <a:p>
            <a:pPr marL="0" lvl="0" indent="457200" algn="l" rtl="0">
              <a:lnSpc>
                <a:spcPct val="150000"/>
              </a:lnSpc>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This same study can be performed on the femur and tibia of rabbits to determine the optimal fixation techniques for those bones.  Also, using these same techniques, the metals used to create the plates and screws can be analyzed separately to determine the optimal substances to perform fixation and to improve the materials.</a:t>
            </a:r>
            <a:endParaRPr/>
          </a:p>
        </p:txBody>
      </p:sp>
      <p:pic>
        <p:nvPicPr>
          <p:cNvPr id="2" name="Audio 1">
            <a:hlinkClick r:id="" action="ppaction://media"/>
            <a:extLst>
              <a:ext uri="{FF2B5EF4-FFF2-40B4-BE49-F238E27FC236}">
                <a16:creationId xmlns:a16="http://schemas.microsoft.com/office/drawing/2014/main" id="{12E7148B-545A-744F-B8E4-11028617D5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598"/>
    </mc:Choice>
    <mc:Fallback xmlns="">
      <p:transition spd="slow" advTm="29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179"/>
        <p:cNvGrpSpPr/>
        <p:nvPr/>
      </p:nvGrpSpPr>
      <p:grpSpPr>
        <a:xfrm>
          <a:off x="0" y="0"/>
          <a:ext cx="0" cy="0"/>
          <a:chOff x="0" y="0"/>
          <a:chExt cx="0" cy="0"/>
        </a:xfrm>
      </p:grpSpPr>
      <p:sp>
        <p:nvSpPr>
          <p:cNvPr id="180" name="Google Shape;180;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mbria"/>
                <a:ea typeface="Cambria"/>
                <a:cs typeface="Cambria"/>
                <a:sym typeface="Cambria"/>
              </a:rPr>
              <a:t>Bibliography</a:t>
            </a:r>
            <a:endParaRPr>
              <a:latin typeface="Cambria"/>
              <a:ea typeface="Cambria"/>
              <a:cs typeface="Cambria"/>
              <a:sym typeface="Cambria"/>
            </a:endParaRPr>
          </a:p>
        </p:txBody>
      </p:sp>
      <p:sp>
        <p:nvSpPr>
          <p:cNvPr id="181" name="Google Shape;181;p29"/>
          <p:cNvSpPr txBox="1">
            <a:spLocks noGrp="1"/>
          </p:cNvSpPr>
          <p:nvPr>
            <p:ph type="body" idx="1"/>
          </p:nvPr>
        </p:nvSpPr>
        <p:spPr>
          <a:xfrm>
            <a:off x="311700" y="1017725"/>
            <a:ext cx="8520600" cy="35511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ambria"/>
              <a:buChar char="●"/>
            </a:pPr>
            <a:r>
              <a:rPr lang="en" sz="1200">
                <a:solidFill>
                  <a:srgbClr val="000000"/>
                </a:solidFill>
                <a:latin typeface="Cambria"/>
                <a:ea typeface="Cambria"/>
                <a:cs typeface="Cambria"/>
                <a:sym typeface="Cambria"/>
              </a:rPr>
              <a:t>Aguila, A.Z. et al, </a:t>
            </a:r>
            <a:r>
              <a:rPr lang="en" sz="1200" i="1">
                <a:solidFill>
                  <a:srgbClr val="000000"/>
                </a:solidFill>
                <a:latin typeface="Cambria"/>
                <a:ea typeface="Cambria"/>
                <a:cs typeface="Cambria"/>
                <a:sym typeface="Cambria"/>
              </a:rPr>
              <a:t>In vitro biomechanical comparison of limited contact dynamic compression plate and </a:t>
            </a:r>
            <a:endParaRPr sz="1200" i="1">
              <a:solidFill>
                <a:srgbClr val="000000"/>
              </a:solidFill>
              <a:latin typeface="Cambria"/>
              <a:ea typeface="Cambria"/>
              <a:cs typeface="Cambria"/>
              <a:sym typeface="Cambria"/>
            </a:endParaRPr>
          </a:p>
          <a:p>
            <a:pPr marL="914400" lvl="0" indent="0" algn="l" rtl="0">
              <a:spcBef>
                <a:spcPts val="0"/>
              </a:spcBef>
              <a:spcAft>
                <a:spcPts val="0"/>
              </a:spcAft>
              <a:buNone/>
            </a:pPr>
            <a:r>
              <a:rPr lang="en" sz="1200" i="1">
                <a:solidFill>
                  <a:srgbClr val="000000"/>
                </a:solidFill>
                <a:latin typeface="Cambria"/>
                <a:ea typeface="Cambria"/>
                <a:cs typeface="Cambria"/>
                <a:sym typeface="Cambria"/>
              </a:rPr>
              <a:t>locking compression plate</a:t>
            </a:r>
            <a:r>
              <a:rPr lang="en" sz="1200">
                <a:solidFill>
                  <a:srgbClr val="000000"/>
                </a:solidFill>
                <a:latin typeface="Cambria"/>
                <a:ea typeface="Cambria"/>
                <a:cs typeface="Cambria"/>
                <a:sym typeface="Cambria"/>
              </a:rPr>
              <a:t>, Veterinary Comparative Orthopedics and Traumatology, 4, 220-226, 2005.</a:t>
            </a:r>
            <a:endParaRPr sz="1200">
              <a:solidFill>
                <a:srgbClr val="000000"/>
              </a:solidFill>
              <a:latin typeface="Cambria"/>
              <a:ea typeface="Cambria"/>
              <a:cs typeface="Cambria"/>
              <a:sym typeface="Cambria"/>
            </a:endParaRPr>
          </a:p>
          <a:p>
            <a:pPr marL="914400" lvl="0" indent="0" algn="l" rtl="0">
              <a:spcBef>
                <a:spcPts val="0"/>
              </a:spcBef>
              <a:spcAft>
                <a:spcPts val="0"/>
              </a:spcAft>
              <a:buNone/>
            </a:pPr>
            <a:endParaRPr sz="1200">
              <a:solidFill>
                <a:srgbClr val="000000"/>
              </a:solidFill>
              <a:latin typeface="Cambria"/>
              <a:ea typeface="Cambria"/>
              <a:cs typeface="Cambria"/>
              <a:sym typeface="Cambria"/>
            </a:endParaRPr>
          </a:p>
          <a:p>
            <a:pPr marL="457200" lvl="0" indent="-304800" algn="l" rtl="0">
              <a:spcBef>
                <a:spcPts val="0"/>
              </a:spcBef>
              <a:spcAft>
                <a:spcPts val="0"/>
              </a:spcAft>
              <a:buClr>
                <a:srgbClr val="000000"/>
              </a:buClr>
              <a:buSzPts val="1200"/>
              <a:buFont typeface="Cambria"/>
              <a:buChar char="●"/>
            </a:pPr>
            <a:r>
              <a:rPr lang="en" sz="1200" i="1">
                <a:solidFill>
                  <a:srgbClr val="000000"/>
                </a:solidFill>
                <a:latin typeface="Cambria"/>
                <a:ea typeface="Cambria"/>
                <a:cs typeface="Cambria"/>
                <a:sym typeface="Cambria"/>
              </a:rPr>
              <a:t>Compression Plates Overview</a:t>
            </a:r>
            <a:r>
              <a:rPr lang="en" sz="1200">
                <a:solidFill>
                  <a:srgbClr val="000000"/>
                </a:solidFill>
                <a:latin typeface="Cambria"/>
                <a:ea typeface="Cambria"/>
                <a:cs typeface="Cambria"/>
                <a:sym typeface="Cambria"/>
              </a:rPr>
              <a:t>, www2.med.wayne.edu/diagRadiology/RSNA2003/Compression_Plates_Overview.htm.</a:t>
            </a:r>
            <a:endParaRPr sz="1200">
              <a:solidFill>
                <a:srgbClr val="000000"/>
              </a:solidFill>
              <a:latin typeface="Cambria"/>
              <a:ea typeface="Cambria"/>
              <a:cs typeface="Cambria"/>
              <a:sym typeface="Cambria"/>
            </a:endParaRPr>
          </a:p>
          <a:p>
            <a:pPr marL="0" lvl="0" indent="0" algn="l" rtl="0">
              <a:spcBef>
                <a:spcPts val="0"/>
              </a:spcBef>
              <a:spcAft>
                <a:spcPts val="0"/>
              </a:spcAft>
              <a:buNone/>
            </a:pPr>
            <a:r>
              <a:rPr lang="en" sz="1200">
                <a:solidFill>
                  <a:srgbClr val="000000"/>
                </a:solidFill>
                <a:latin typeface="Cambria"/>
                <a:ea typeface="Cambria"/>
                <a:cs typeface="Cambria"/>
                <a:sym typeface="Cambria"/>
              </a:rPr>
              <a:t> </a:t>
            </a:r>
            <a:endParaRPr sz="1200">
              <a:solidFill>
                <a:srgbClr val="000000"/>
              </a:solidFill>
              <a:latin typeface="Cambria"/>
              <a:ea typeface="Cambria"/>
              <a:cs typeface="Cambria"/>
              <a:sym typeface="Cambria"/>
            </a:endParaRPr>
          </a:p>
          <a:p>
            <a:pPr marL="457200" lvl="0" indent="-304800" algn="l" rtl="0">
              <a:spcBef>
                <a:spcPts val="0"/>
              </a:spcBef>
              <a:spcAft>
                <a:spcPts val="0"/>
              </a:spcAft>
              <a:buClr>
                <a:srgbClr val="000000"/>
              </a:buClr>
              <a:buSzPts val="1200"/>
              <a:buFont typeface="Cambria"/>
              <a:buChar char="●"/>
            </a:pPr>
            <a:r>
              <a:rPr lang="en" sz="1200" i="1">
                <a:solidFill>
                  <a:srgbClr val="000000"/>
                </a:solidFill>
                <a:latin typeface="Cambria"/>
                <a:ea typeface="Cambria"/>
                <a:cs typeface="Cambria"/>
                <a:sym typeface="Cambria"/>
              </a:rPr>
              <a:t>Essay Writing Services: Affordable and Reliable - Essay Tips Razer on Romance Writers: These Broads Have No Time for </a:t>
            </a:r>
            <a:endParaRPr sz="1200" i="1">
              <a:solidFill>
                <a:srgbClr val="000000"/>
              </a:solidFill>
              <a:latin typeface="Cambria"/>
              <a:ea typeface="Cambria"/>
              <a:cs typeface="Cambria"/>
              <a:sym typeface="Cambria"/>
            </a:endParaRPr>
          </a:p>
          <a:p>
            <a:pPr marL="914400" lvl="0" indent="0" algn="l" rtl="0">
              <a:spcBef>
                <a:spcPts val="0"/>
              </a:spcBef>
              <a:spcAft>
                <a:spcPts val="0"/>
              </a:spcAft>
              <a:buNone/>
            </a:pPr>
            <a:r>
              <a:rPr lang="en" sz="1200" i="1">
                <a:solidFill>
                  <a:srgbClr val="000000"/>
                </a:solidFill>
                <a:latin typeface="Cambria"/>
                <a:ea typeface="Cambria"/>
                <a:cs typeface="Cambria"/>
                <a:sym typeface="Cambria"/>
              </a:rPr>
              <a:t>Nonsense Plate and Screw Osteosynthesis</a:t>
            </a:r>
            <a:r>
              <a:rPr lang="en" sz="1200">
                <a:solidFill>
                  <a:srgbClr val="000000"/>
                </a:solidFill>
                <a:latin typeface="Cambria"/>
                <a:ea typeface="Cambria"/>
                <a:cs typeface="Cambria"/>
                <a:sym typeface="Cambria"/>
              </a:rPr>
              <a:t>, securidoor.org/index.php/writer/10332/.</a:t>
            </a:r>
            <a:endParaRPr sz="1200">
              <a:solidFill>
                <a:srgbClr val="000000"/>
              </a:solidFill>
              <a:latin typeface="Cambria"/>
              <a:ea typeface="Cambria"/>
              <a:cs typeface="Cambria"/>
              <a:sym typeface="Cambria"/>
            </a:endParaRPr>
          </a:p>
          <a:p>
            <a:pPr marL="457200" lvl="0" indent="0" algn="l" rtl="0">
              <a:spcBef>
                <a:spcPts val="0"/>
              </a:spcBef>
              <a:spcAft>
                <a:spcPts val="0"/>
              </a:spcAft>
              <a:buNone/>
            </a:pPr>
            <a:endParaRPr sz="1200">
              <a:solidFill>
                <a:srgbClr val="000000"/>
              </a:solidFill>
              <a:latin typeface="Cambria"/>
              <a:ea typeface="Cambria"/>
              <a:cs typeface="Cambria"/>
              <a:sym typeface="Cambria"/>
            </a:endParaRPr>
          </a:p>
          <a:p>
            <a:pPr marL="457200" lvl="0" indent="-304800" algn="l" rtl="0">
              <a:spcBef>
                <a:spcPts val="0"/>
              </a:spcBef>
              <a:spcAft>
                <a:spcPts val="0"/>
              </a:spcAft>
              <a:buClr>
                <a:srgbClr val="000000"/>
              </a:buClr>
              <a:buSzPts val="1200"/>
              <a:buFont typeface="Cambria"/>
              <a:buChar char="●"/>
            </a:pPr>
            <a:r>
              <a:rPr lang="en" sz="1200">
                <a:solidFill>
                  <a:srgbClr val="000000"/>
                </a:solidFill>
                <a:latin typeface="Cambria"/>
                <a:ea typeface="Cambria"/>
                <a:cs typeface="Cambria"/>
                <a:sym typeface="Cambria"/>
              </a:rPr>
              <a:t>Massie, Anna M et at,  </a:t>
            </a:r>
            <a:r>
              <a:rPr lang="en" sz="1200" i="1">
                <a:solidFill>
                  <a:srgbClr val="000000"/>
                </a:solidFill>
                <a:latin typeface="Cambria"/>
                <a:ea typeface="Cambria"/>
                <a:cs typeface="Cambria"/>
                <a:sym typeface="Cambria"/>
              </a:rPr>
              <a:t>Effects of hole diameter on torsional mechanical properties of the rabbit femur</a:t>
            </a:r>
            <a:r>
              <a:rPr lang="en" sz="1200">
                <a:solidFill>
                  <a:srgbClr val="000000"/>
                </a:solidFill>
                <a:latin typeface="Cambria"/>
                <a:ea typeface="Cambria"/>
                <a:cs typeface="Cambria"/>
                <a:sym typeface="Cambria"/>
              </a:rPr>
              <a:t>, </a:t>
            </a:r>
            <a:endParaRPr sz="1200">
              <a:solidFill>
                <a:srgbClr val="000000"/>
              </a:solidFill>
              <a:latin typeface="Cambria"/>
              <a:ea typeface="Cambria"/>
              <a:cs typeface="Cambria"/>
              <a:sym typeface="Cambria"/>
            </a:endParaRPr>
          </a:p>
          <a:p>
            <a:pPr marL="914400" lvl="0" indent="0" algn="l" rtl="0">
              <a:spcBef>
                <a:spcPts val="0"/>
              </a:spcBef>
              <a:spcAft>
                <a:spcPts val="0"/>
              </a:spcAft>
              <a:buNone/>
            </a:pPr>
            <a:r>
              <a:rPr lang="en" sz="1200">
                <a:solidFill>
                  <a:srgbClr val="000000"/>
                </a:solidFill>
                <a:latin typeface="Cambria"/>
                <a:ea typeface="Cambria"/>
                <a:cs typeface="Cambria"/>
                <a:sym typeface="Cambria"/>
              </a:rPr>
              <a:t>Veterinary Comparative Orthopedics and Traumatology, 32, 51-58, 2019.</a:t>
            </a:r>
            <a:endParaRPr sz="1200">
              <a:solidFill>
                <a:srgbClr val="000000"/>
              </a:solidFill>
              <a:latin typeface="Cambria"/>
              <a:ea typeface="Cambria"/>
              <a:cs typeface="Cambria"/>
              <a:sym typeface="Cambria"/>
            </a:endParaRPr>
          </a:p>
          <a:p>
            <a:pPr marL="0" lvl="0" indent="0" algn="l" rtl="0">
              <a:spcBef>
                <a:spcPts val="0"/>
              </a:spcBef>
              <a:spcAft>
                <a:spcPts val="0"/>
              </a:spcAft>
              <a:buNone/>
            </a:pPr>
            <a:endParaRPr sz="1200">
              <a:solidFill>
                <a:srgbClr val="000000"/>
              </a:solidFill>
              <a:latin typeface="Cambria"/>
              <a:ea typeface="Cambria"/>
              <a:cs typeface="Cambria"/>
              <a:sym typeface="Cambria"/>
            </a:endParaRPr>
          </a:p>
          <a:p>
            <a:pPr marL="457200" lvl="0" indent="-304800" algn="l" rtl="0">
              <a:spcBef>
                <a:spcPts val="0"/>
              </a:spcBef>
              <a:spcAft>
                <a:spcPts val="0"/>
              </a:spcAft>
              <a:buClr>
                <a:srgbClr val="000000"/>
              </a:buClr>
              <a:buSzPts val="1200"/>
              <a:buFont typeface="Cambria"/>
              <a:buChar char="●"/>
            </a:pPr>
            <a:r>
              <a:rPr lang="en" sz="1200">
                <a:solidFill>
                  <a:srgbClr val="000000"/>
                </a:solidFill>
                <a:latin typeface="Cambria"/>
                <a:ea typeface="Cambria"/>
                <a:cs typeface="Cambria"/>
                <a:sym typeface="Cambria"/>
              </a:rPr>
              <a:t>Rich, Gregory A, </a:t>
            </a:r>
            <a:r>
              <a:rPr lang="en" sz="1200" i="1">
                <a:solidFill>
                  <a:srgbClr val="000000"/>
                </a:solidFill>
                <a:latin typeface="Cambria"/>
                <a:ea typeface="Cambria"/>
                <a:cs typeface="Cambria"/>
                <a:sym typeface="Cambria"/>
              </a:rPr>
              <a:t>Rabbit Orthopedic Surgery</a:t>
            </a:r>
            <a:r>
              <a:rPr lang="en" sz="1200">
                <a:solidFill>
                  <a:srgbClr val="000000"/>
                </a:solidFill>
                <a:latin typeface="Cambria"/>
                <a:ea typeface="Cambria"/>
                <a:cs typeface="Cambria"/>
                <a:sym typeface="Cambria"/>
              </a:rPr>
              <a:t>, Veterinary Clinics of North America, 5, 157-168, 2002.</a:t>
            </a:r>
            <a:endParaRPr sz="1200">
              <a:solidFill>
                <a:srgbClr val="000000"/>
              </a:solidFill>
              <a:latin typeface="Cambria"/>
              <a:ea typeface="Cambria"/>
              <a:cs typeface="Cambria"/>
              <a:sym typeface="Cambria"/>
            </a:endParaRPr>
          </a:p>
          <a:p>
            <a:pPr marL="0" lvl="0" indent="0" algn="l" rtl="0">
              <a:spcBef>
                <a:spcPts val="0"/>
              </a:spcBef>
              <a:spcAft>
                <a:spcPts val="0"/>
              </a:spcAft>
              <a:buNone/>
            </a:pPr>
            <a:endParaRPr sz="1200">
              <a:solidFill>
                <a:srgbClr val="000000"/>
              </a:solidFill>
              <a:latin typeface="Cambria"/>
              <a:ea typeface="Cambria"/>
              <a:cs typeface="Cambria"/>
              <a:sym typeface="Cambria"/>
            </a:endParaRPr>
          </a:p>
          <a:p>
            <a:pPr marL="457200" lvl="0" indent="-304800" algn="l" rtl="0">
              <a:spcBef>
                <a:spcPts val="0"/>
              </a:spcBef>
              <a:spcAft>
                <a:spcPts val="0"/>
              </a:spcAft>
              <a:buClr>
                <a:srgbClr val="000000"/>
              </a:buClr>
              <a:buSzPts val="1200"/>
              <a:buFont typeface="Cambria"/>
              <a:buChar char="●"/>
            </a:pPr>
            <a:r>
              <a:rPr lang="en" sz="1200">
                <a:solidFill>
                  <a:srgbClr val="000000"/>
                </a:solidFill>
                <a:latin typeface="Cambria"/>
                <a:ea typeface="Cambria"/>
                <a:cs typeface="Cambria"/>
                <a:sym typeface="Cambria"/>
              </a:rPr>
              <a:t>Shunmugasamy, Vasanth C et al, </a:t>
            </a:r>
            <a:r>
              <a:rPr lang="en" sz="1200" i="1">
                <a:solidFill>
                  <a:srgbClr val="000000"/>
                </a:solidFill>
                <a:latin typeface="Cambria"/>
                <a:ea typeface="Cambria"/>
                <a:cs typeface="Cambria"/>
                <a:sym typeface="Cambria"/>
              </a:rPr>
              <a:t>High strain rate response of rabbit femur bones</a:t>
            </a:r>
            <a:r>
              <a:rPr lang="en" sz="1200">
                <a:solidFill>
                  <a:srgbClr val="000000"/>
                </a:solidFill>
                <a:latin typeface="Cambria"/>
                <a:ea typeface="Cambria"/>
                <a:cs typeface="Cambria"/>
                <a:sym typeface="Cambria"/>
              </a:rPr>
              <a:t>, Journal of </a:t>
            </a:r>
            <a:endParaRPr sz="1200">
              <a:solidFill>
                <a:srgbClr val="000000"/>
              </a:solidFill>
              <a:latin typeface="Cambria"/>
              <a:ea typeface="Cambria"/>
              <a:cs typeface="Cambria"/>
              <a:sym typeface="Cambria"/>
            </a:endParaRPr>
          </a:p>
          <a:p>
            <a:pPr marL="914400" lvl="0" indent="0" algn="l" rtl="0">
              <a:spcBef>
                <a:spcPts val="0"/>
              </a:spcBef>
              <a:spcAft>
                <a:spcPts val="0"/>
              </a:spcAft>
              <a:buNone/>
            </a:pPr>
            <a:r>
              <a:rPr lang="en" sz="1200">
                <a:solidFill>
                  <a:srgbClr val="000000"/>
                </a:solidFill>
                <a:latin typeface="Cambria"/>
                <a:ea typeface="Cambria"/>
                <a:cs typeface="Cambria"/>
                <a:sym typeface="Cambria"/>
              </a:rPr>
              <a:t>Biomechanics, 43, 3044-3050, 2010.</a:t>
            </a:r>
            <a:endParaRPr sz="1200">
              <a:solidFill>
                <a:srgbClr val="000000"/>
              </a:solidFill>
              <a:latin typeface="Cambria"/>
              <a:ea typeface="Cambria"/>
              <a:cs typeface="Cambria"/>
              <a:sym typeface="Cambria"/>
            </a:endParaRPr>
          </a:p>
          <a:p>
            <a:pPr marL="914400" lvl="0" indent="0" algn="l" rtl="0">
              <a:spcBef>
                <a:spcPts val="0"/>
              </a:spcBef>
              <a:spcAft>
                <a:spcPts val="0"/>
              </a:spcAft>
              <a:buNone/>
            </a:pPr>
            <a:endParaRPr sz="1200">
              <a:solidFill>
                <a:srgbClr val="000000"/>
              </a:solidFill>
              <a:latin typeface="Cambria"/>
              <a:ea typeface="Cambria"/>
              <a:cs typeface="Cambria"/>
              <a:sym typeface="Cambria"/>
            </a:endParaRPr>
          </a:p>
          <a:p>
            <a:pPr marL="457200" lvl="0" indent="-304800" algn="l" rtl="0">
              <a:spcBef>
                <a:spcPts val="0"/>
              </a:spcBef>
              <a:spcAft>
                <a:spcPts val="0"/>
              </a:spcAft>
              <a:buClr>
                <a:srgbClr val="000000"/>
              </a:buClr>
              <a:buSzPts val="1200"/>
              <a:buFont typeface="Cambria"/>
              <a:buChar char="●"/>
            </a:pPr>
            <a:r>
              <a:rPr lang="en" sz="1200">
                <a:solidFill>
                  <a:srgbClr val="000000"/>
                </a:solidFill>
                <a:latin typeface="Cambria"/>
                <a:ea typeface="Cambria"/>
                <a:cs typeface="Cambria"/>
                <a:sym typeface="Cambria"/>
              </a:rPr>
              <a:t>“Type-I External Fixation Kit, Small - Jorgensen LabsJorgensen Labs.” </a:t>
            </a:r>
            <a:r>
              <a:rPr lang="en" sz="1200" i="1">
                <a:solidFill>
                  <a:srgbClr val="000000"/>
                </a:solidFill>
                <a:latin typeface="Cambria"/>
                <a:ea typeface="Cambria"/>
                <a:cs typeface="Cambria"/>
                <a:sym typeface="Cambria"/>
              </a:rPr>
              <a:t>Jorgensen Labs</a:t>
            </a:r>
            <a:r>
              <a:rPr lang="en" sz="1200">
                <a:solidFill>
                  <a:srgbClr val="000000"/>
                </a:solidFill>
                <a:latin typeface="Cambria"/>
                <a:ea typeface="Cambria"/>
                <a:cs typeface="Cambria"/>
                <a:sym typeface="Cambria"/>
              </a:rPr>
              <a:t>, </a:t>
            </a:r>
            <a:endParaRPr sz="1200">
              <a:solidFill>
                <a:srgbClr val="000000"/>
              </a:solidFill>
              <a:latin typeface="Cambria"/>
              <a:ea typeface="Cambria"/>
              <a:cs typeface="Cambria"/>
              <a:sym typeface="Cambria"/>
            </a:endParaRPr>
          </a:p>
          <a:p>
            <a:pPr marL="914400" lvl="0" indent="0" algn="l" rtl="0">
              <a:spcBef>
                <a:spcPts val="0"/>
              </a:spcBef>
              <a:spcAft>
                <a:spcPts val="0"/>
              </a:spcAft>
              <a:buNone/>
            </a:pPr>
            <a:r>
              <a:rPr lang="en" sz="1200">
                <a:solidFill>
                  <a:srgbClr val="000000"/>
                </a:solidFill>
                <a:latin typeface="Cambria"/>
                <a:ea typeface="Cambria"/>
                <a:cs typeface="Cambria"/>
                <a:sym typeface="Cambria"/>
              </a:rPr>
              <a:t>www.jorvet.com/product/type-i-external-fixation-kit-small/.</a:t>
            </a:r>
            <a:endParaRPr sz="1200">
              <a:solidFill>
                <a:srgbClr val="000000"/>
              </a:solidFill>
              <a:latin typeface="Cambria"/>
              <a:ea typeface="Cambria"/>
              <a:cs typeface="Cambria"/>
              <a:sym typeface="Cambria"/>
            </a:endParaRPr>
          </a:p>
        </p:txBody>
      </p:sp>
      <p:pic>
        <p:nvPicPr>
          <p:cNvPr id="2" name="Audio 1">
            <a:hlinkClick r:id="" action="ppaction://media"/>
            <a:extLst>
              <a:ext uri="{FF2B5EF4-FFF2-40B4-BE49-F238E27FC236}">
                <a16:creationId xmlns:a16="http://schemas.microsoft.com/office/drawing/2014/main" id="{247183B4-978B-FF42-B591-5698BB4380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963"/>
    </mc:Choice>
    <mc:Fallback xmlns="">
      <p:transition spd="slow" advTm="19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297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mbria"/>
                <a:ea typeface="Cambria"/>
                <a:cs typeface="Cambria"/>
                <a:sym typeface="Cambria"/>
              </a:rPr>
              <a:t>Rabbit Bones</a:t>
            </a:r>
            <a:endParaRPr>
              <a:latin typeface="Cambria"/>
              <a:ea typeface="Cambria"/>
              <a:cs typeface="Cambria"/>
              <a:sym typeface="Cambria"/>
            </a:endParaRPr>
          </a:p>
        </p:txBody>
      </p:sp>
      <p:sp>
        <p:nvSpPr>
          <p:cNvPr id="61" name="Google Shape;61;p14"/>
          <p:cNvSpPr txBox="1">
            <a:spLocks noGrp="1"/>
          </p:cNvSpPr>
          <p:nvPr>
            <p:ph type="body" idx="1"/>
          </p:nvPr>
        </p:nvSpPr>
        <p:spPr>
          <a:xfrm>
            <a:off x="311700" y="1002400"/>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It is common for rabbits to fracture bones.</a:t>
            </a:r>
            <a:endParaRPr>
              <a:solidFill>
                <a:srgbClr val="000000"/>
              </a:solidFill>
              <a:latin typeface="Cambria"/>
              <a:ea typeface="Cambria"/>
              <a:cs typeface="Cambria"/>
              <a:sym typeface="Cambria"/>
            </a:endParaRPr>
          </a:p>
          <a:p>
            <a:pPr marL="457200" lvl="0" indent="-342900" algn="l" rtl="0">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Rabbit bones are small, brittle, and difficult to repair.</a:t>
            </a:r>
            <a:endParaRPr>
              <a:solidFill>
                <a:srgbClr val="000000"/>
              </a:solidFill>
              <a:latin typeface="Cambria"/>
              <a:ea typeface="Cambria"/>
              <a:cs typeface="Cambria"/>
              <a:sym typeface="Cambria"/>
            </a:endParaRPr>
          </a:p>
          <a:p>
            <a:pPr marL="457200" lvl="0" indent="-342900" algn="l" rtl="0">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Traditional repairs involve:</a:t>
            </a:r>
            <a:endParaRPr>
              <a:solidFill>
                <a:srgbClr val="000000"/>
              </a:solidFill>
              <a:latin typeface="Cambria"/>
              <a:ea typeface="Cambria"/>
              <a:cs typeface="Cambria"/>
              <a:sym typeface="Cambria"/>
            </a:endParaRPr>
          </a:p>
          <a:p>
            <a:pPr marL="914400" lvl="1" indent="-317500" algn="l" rtl="0">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Dynamic compression plate with screws</a:t>
            </a:r>
            <a:endParaRPr>
              <a:solidFill>
                <a:srgbClr val="000000"/>
              </a:solidFill>
              <a:latin typeface="Cambria"/>
              <a:ea typeface="Cambria"/>
              <a:cs typeface="Cambria"/>
              <a:sym typeface="Cambria"/>
            </a:endParaRPr>
          </a:p>
          <a:p>
            <a:pPr marL="914400" lvl="1" indent="-317500" algn="l" rtl="0">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Locking plate with screws</a:t>
            </a:r>
            <a:endParaRPr>
              <a:solidFill>
                <a:srgbClr val="000000"/>
              </a:solidFill>
              <a:latin typeface="Cambria"/>
              <a:ea typeface="Cambria"/>
              <a:cs typeface="Cambria"/>
              <a:sym typeface="Cambria"/>
            </a:endParaRPr>
          </a:p>
          <a:p>
            <a:pPr marL="914400" lvl="1" indent="-317500" algn="l" rtl="0">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External fixator</a:t>
            </a:r>
            <a:endParaRPr>
              <a:solidFill>
                <a:srgbClr val="000000"/>
              </a:solidFill>
              <a:latin typeface="Cambria"/>
              <a:ea typeface="Cambria"/>
              <a:cs typeface="Cambria"/>
              <a:sym typeface="Cambria"/>
            </a:endParaRPr>
          </a:p>
        </p:txBody>
      </p:sp>
      <p:pic>
        <p:nvPicPr>
          <p:cNvPr id="62" name="Google Shape;62;p14"/>
          <p:cNvPicPr preferRelativeResize="0"/>
          <p:nvPr/>
        </p:nvPicPr>
        <p:blipFill>
          <a:blip r:embed="rId5">
            <a:alphaModFix/>
          </a:blip>
          <a:stretch>
            <a:fillRect/>
          </a:stretch>
        </p:blipFill>
        <p:spPr>
          <a:xfrm rot="5400000" flipH="1">
            <a:off x="5190962" y="1262512"/>
            <a:ext cx="2659276" cy="3897200"/>
          </a:xfrm>
          <a:prstGeom prst="rect">
            <a:avLst/>
          </a:prstGeom>
          <a:noFill/>
          <a:ln>
            <a:noFill/>
          </a:ln>
        </p:spPr>
      </p:pic>
      <p:sp>
        <p:nvSpPr>
          <p:cNvPr id="63" name="Google Shape;63;p14"/>
          <p:cNvSpPr txBox="1"/>
          <p:nvPr/>
        </p:nvSpPr>
        <p:spPr>
          <a:xfrm>
            <a:off x="4688950" y="4540750"/>
            <a:ext cx="3663300" cy="42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Cambria"/>
                <a:ea typeface="Cambria"/>
                <a:cs typeface="Cambria"/>
                <a:sym typeface="Cambria"/>
              </a:rPr>
              <a:t>Compression plate           Locking plate           External fixator</a:t>
            </a:r>
            <a:endParaRPr sz="1000">
              <a:latin typeface="Cambria"/>
              <a:ea typeface="Cambria"/>
              <a:cs typeface="Cambria"/>
              <a:sym typeface="Cambria"/>
            </a:endParaRPr>
          </a:p>
        </p:txBody>
      </p:sp>
      <p:pic>
        <p:nvPicPr>
          <p:cNvPr id="2" name="Audio 1">
            <a:hlinkClick r:id="" action="ppaction://media"/>
            <a:extLst>
              <a:ext uri="{FF2B5EF4-FFF2-40B4-BE49-F238E27FC236}">
                <a16:creationId xmlns:a16="http://schemas.microsoft.com/office/drawing/2014/main" id="{74998F74-DC93-1043-9FAD-1C0331D561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886"/>
    </mc:Choice>
    <mc:Fallback xmlns="">
      <p:transition spd="slow" advTm="34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2484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mbria"/>
                <a:ea typeface="Cambria"/>
                <a:cs typeface="Cambria"/>
                <a:sym typeface="Cambria"/>
              </a:rPr>
              <a:t>Fixation Types</a:t>
            </a:r>
            <a:endParaRPr>
              <a:latin typeface="Cambria"/>
              <a:ea typeface="Cambria"/>
              <a:cs typeface="Cambria"/>
              <a:sym typeface="Cambria"/>
            </a:endParaRPr>
          </a:p>
        </p:txBody>
      </p:sp>
      <p:sp>
        <p:nvSpPr>
          <p:cNvPr id="69" name="Google Shape;69;p15"/>
          <p:cNvSpPr txBox="1">
            <a:spLocks noGrp="1"/>
          </p:cNvSpPr>
          <p:nvPr>
            <p:ph type="body" idx="1"/>
          </p:nvPr>
        </p:nvSpPr>
        <p:spPr>
          <a:xfrm>
            <a:off x="311700" y="865775"/>
            <a:ext cx="8520600" cy="39120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Cambria"/>
              <a:buChar char="●"/>
            </a:pPr>
            <a:r>
              <a:rPr lang="en" sz="1400">
                <a:solidFill>
                  <a:srgbClr val="000000"/>
                </a:solidFill>
                <a:latin typeface="Cambria"/>
                <a:ea typeface="Cambria"/>
                <a:cs typeface="Cambria"/>
                <a:sym typeface="Cambria"/>
              </a:rPr>
              <a:t>Dynamic compression plates are put into place with screws which engage the bone and push the plate to the surface of the bone.</a:t>
            </a:r>
            <a:endParaRPr sz="1400">
              <a:solidFill>
                <a:srgbClr val="000000"/>
              </a:solidFill>
              <a:latin typeface="Cambria"/>
              <a:ea typeface="Cambria"/>
              <a:cs typeface="Cambria"/>
              <a:sym typeface="Cambria"/>
            </a:endParaRPr>
          </a:p>
          <a:p>
            <a:pPr marL="0" lvl="0" indent="0" algn="l" rtl="0">
              <a:spcBef>
                <a:spcPts val="1600"/>
              </a:spcBef>
              <a:spcAft>
                <a:spcPts val="0"/>
              </a:spcAft>
              <a:buNone/>
            </a:pPr>
            <a:endParaRPr sz="600">
              <a:latin typeface="Cambria"/>
              <a:ea typeface="Cambria"/>
              <a:cs typeface="Cambria"/>
              <a:sym typeface="Cambria"/>
            </a:endParaRPr>
          </a:p>
          <a:p>
            <a:pPr marL="0" lvl="0" indent="0" algn="l" rtl="0">
              <a:spcBef>
                <a:spcPts val="1600"/>
              </a:spcBef>
              <a:spcAft>
                <a:spcPts val="0"/>
              </a:spcAft>
              <a:buNone/>
            </a:pPr>
            <a:endParaRPr sz="600">
              <a:latin typeface="Cambria"/>
              <a:ea typeface="Cambria"/>
              <a:cs typeface="Cambria"/>
              <a:sym typeface="Cambria"/>
            </a:endParaRPr>
          </a:p>
          <a:p>
            <a:pPr marL="457200" lvl="0" indent="-342900" algn="l" rtl="0">
              <a:spcBef>
                <a:spcPts val="1600"/>
              </a:spcBef>
              <a:spcAft>
                <a:spcPts val="0"/>
              </a:spcAft>
              <a:buClr>
                <a:srgbClr val="000000"/>
              </a:buClr>
              <a:buSzPts val="1800"/>
              <a:buFont typeface="Cambria"/>
              <a:buChar char="●"/>
            </a:pPr>
            <a:r>
              <a:rPr lang="en" sz="1400">
                <a:solidFill>
                  <a:srgbClr val="000000"/>
                </a:solidFill>
                <a:latin typeface="Cambria"/>
                <a:ea typeface="Cambria"/>
                <a:cs typeface="Cambria"/>
                <a:sym typeface="Cambria"/>
              </a:rPr>
              <a:t>Locking plates and screws are put into place with screws which engage both the bone and the plate with threads on the screw head.</a:t>
            </a:r>
            <a:r>
              <a:rPr lang="en">
                <a:solidFill>
                  <a:srgbClr val="000000"/>
                </a:solidFill>
                <a:latin typeface="Cambria"/>
                <a:ea typeface="Cambria"/>
                <a:cs typeface="Cambria"/>
                <a:sym typeface="Cambria"/>
              </a:rPr>
              <a:t> </a:t>
            </a:r>
            <a:endParaRPr>
              <a:solidFill>
                <a:srgbClr val="000000"/>
              </a:solidFill>
              <a:latin typeface="Cambria"/>
              <a:ea typeface="Cambria"/>
              <a:cs typeface="Cambria"/>
              <a:sym typeface="Cambria"/>
            </a:endParaRPr>
          </a:p>
          <a:p>
            <a:pPr marL="0" lvl="0" indent="0" algn="l" rtl="0">
              <a:spcBef>
                <a:spcPts val="1600"/>
              </a:spcBef>
              <a:spcAft>
                <a:spcPts val="0"/>
              </a:spcAft>
              <a:buNone/>
            </a:pPr>
            <a:endParaRPr>
              <a:latin typeface="Cambria"/>
              <a:ea typeface="Cambria"/>
              <a:cs typeface="Cambria"/>
              <a:sym typeface="Cambria"/>
            </a:endParaRPr>
          </a:p>
          <a:p>
            <a:pPr marL="457200" lvl="0" indent="-317500" algn="l" rtl="0">
              <a:spcBef>
                <a:spcPts val="1600"/>
              </a:spcBef>
              <a:spcAft>
                <a:spcPts val="0"/>
              </a:spcAft>
              <a:buClr>
                <a:srgbClr val="000000"/>
              </a:buClr>
              <a:buSzPts val="1400"/>
              <a:buFont typeface="Cambria"/>
              <a:buChar char="●"/>
            </a:pPr>
            <a:r>
              <a:rPr lang="en" sz="1400">
                <a:solidFill>
                  <a:srgbClr val="000000"/>
                </a:solidFill>
                <a:latin typeface="Cambria"/>
                <a:ea typeface="Cambria"/>
                <a:cs typeface="Cambria"/>
                <a:sym typeface="Cambria"/>
              </a:rPr>
              <a:t>External fixators uses pins which are drilled into the bone and attached to a firm rod or other construct which is on the outside of the skin.</a:t>
            </a:r>
            <a:endParaRPr sz="1400">
              <a:solidFill>
                <a:srgbClr val="000000"/>
              </a:solidFill>
              <a:latin typeface="Cambria"/>
              <a:ea typeface="Cambria"/>
              <a:cs typeface="Cambria"/>
              <a:sym typeface="Cambria"/>
            </a:endParaRPr>
          </a:p>
        </p:txBody>
      </p:sp>
      <p:pic>
        <p:nvPicPr>
          <p:cNvPr id="70" name="Google Shape;70;p15"/>
          <p:cNvPicPr preferRelativeResize="0"/>
          <p:nvPr/>
        </p:nvPicPr>
        <p:blipFill>
          <a:blip r:embed="rId5">
            <a:alphaModFix/>
          </a:blip>
          <a:stretch>
            <a:fillRect/>
          </a:stretch>
        </p:blipFill>
        <p:spPr>
          <a:xfrm>
            <a:off x="4325300" y="1202600"/>
            <a:ext cx="2068800" cy="819712"/>
          </a:xfrm>
          <a:prstGeom prst="rect">
            <a:avLst/>
          </a:prstGeom>
          <a:noFill/>
          <a:ln>
            <a:noFill/>
          </a:ln>
        </p:spPr>
      </p:pic>
      <p:sp>
        <p:nvSpPr>
          <p:cNvPr id="71" name="Google Shape;71;p15"/>
          <p:cNvSpPr txBox="1"/>
          <p:nvPr/>
        </p:nvSpPr>
        <p:spPr>
          <a:xfrm>
            <a:off x="4258100" y="1971800"/>
            <a:ext cx="2203200" cy="14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i="1"/>
              <a:t>Compression Plates Overview</a:t>
            </a:r>
            <a:endParaRPr sz="800" i="1"/>
          </a:p>
        </p:txBody>
      </p:sp>
      <p:sp>
        <p:nvSpPr>
          <p:cNvPr id="72" name="Google Shape;72;p15"/>
          <p:cNvSpPr txBox="1"/>
          <p:nvPr/>
        </p:nvSpPr>
        <p:spPr>
          <a:xfrm>
            <a:off x="4831700" y="3219763"/>
            <a:ext cx="20688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i="1">
                <a:latin typeface="Cambria"/>
                <a:ea typeface="Cambria"/>
                <a:cs typeface="Cambria"/>
                <a:sym typeface="Cambria"/>
              </a:rPr>
              <a:t>Essay Writing Services:plate and screw osteosynthesis</a:t>
            </a:r>
            <a:endParaRPr sz="800" i="1">
              <a:latin typeface="Cambria"/>
              <a:ea typeface="Cambria"/>
              <a:cs typeface="Cambria"/>
              <a:sym typeface="Cambria"/>
            </a:endParaRPr>
          </a:p>
        </p:txBody>
      </p:sp>
      <p:pic>
        <p:nvPicPr>
          <p:cNvPr id="73" name="Google Shape;73;p15"/>
          <p:cNvPicPr preferRelativeResize="0"/>
          <p:nvPr/>
        </p:nvPicPr>
        <p:blipFill>
          <a:blip r:embed="rId6">
            <a:alphaModFix/>
          </a:blip>
          <a:stretch>
            <a:fillRect/>
          </a:stretch>
        </p:blipFill>
        <p:spPr>
          <a:xfrm>
            <a:off x="5294425" y="2567025"/>
            <a:ext cx="861725" cy="737525"/>
          </a:xfrm>
          <a:prstGeom prst="rect">
            <a:avLst/>
          </a:prstGeom>
          <a:noFill/>
          <a:ln>
            <a:noFill/>
          </a:ln>
        </p:spPr>
      </p:pic>
      <p:pic>
        <p:nvPicPr>
          <p:cNvPr id="74" name="Google Shape;74;p15"/>
          <p:cNvPicPr preferRelativeResize="0"/>
          <p:nvPr/>
        </p:nvPicPr>
        <p:blipFill>
          <a:blip r:embed="rId7">
            <a:alphaModFix/>
          </a:blip>
          <a:stretch>
            <a:fillRect/>
          </a:stretch>
        </p:blipFill>
        <p:spPr>
          <a:xfrm>
            <a:off x="5214325" y="3849275"/>
            <a:ext cx="652225" cy="1098600"/>
          </a:xfrm>
          <a:prstGeom prst="rect">
            <a:avLst/>
          </a:prstGeom>
          <a:noFill/>
          <a:ln>
            <a:noFill/>
          </a:ln>
        </p:spPr>
      </p:pic>
      <p:sp>
        <p:nvSpPr>
          <p:cNvPr id="75" name="Google Shape;75;p15"/>
          <p:cNvSpPr txBox="1"/>
          <p:nvPr/>
        </p:nvSpPr>
        <p:spPr>
          <a:xfrm>
            <a:off x="5028675" y="4847050"/>
            <a:ext cx="2461800" cy="237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i="1">
                <a:solidFill>
                  <a:schemeClr val="dk1"/>
                </a:solidFill>
                <a:latin typeface="Cambria"/>
                <a:ea typeface="Cambria"/>
                <a:cs typeface="Cambria"/>
                <a:sym typeface="Cambria"/>
              </a:rPr>
              <a:t>Type-I External Fixation Kit</a:t>
            </a:r>
            <a:endParaRPr sz="800" i="1"/>
          </a:p>
        </p:txBody>
      </p:sp>
      <p:pic>
        <p:nvPicPr>
          <p:cNvPr id="2" name="Audio 1">
            <a:hlinkClick r:id="" action="ppaction://media"/>
            <a:extLst>
              <a:ext uri="{FF2B5EF4-FFF2-40B4-BE49-F238E27FC236}">
                <a16:creationId xmlns:a16="http://schemas.microsoft.com/office/drawing/2014/main" id="{C2A1BDF4-7857-DC4E-A783-014C188DDD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008"/>
    </mc:Choice>
    <mc:Fallback xmlns="">
      <p:transition spd="slow" advTm="40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mbria"/>
                <a:ea typeface="Cambria"/>
                <a:cs typeface="Cambria"/>
                <a:sym typeface="Cambria"/>
              </a:rPr>
              <a:t>Strength vs. Stiffness</a:t>
            </a:r>
            <a:endParaRPr>
              <a:latin typeface="Cambria"/>
              <a:ea typeface="Cambria"/>
              <a:cs typeface="Cambria"/>
              <a:sym typeface="Cambria"/>
            </a:endParaRPr>
          </a:p>
        </p:txBody>
      </p:sp>
      <p:sp>
        <p:nvSpPr>
          <p:cNvPr id="81" name="Google Shape;81;p16"/>
          <p:cNvSpPr txBox="1">
            <a:spLocks noGrp="1"/>
          </p:cNvSpPr>
          <p:nvPr>
            <p:ph type="body" idx="1"/>
          </p:nvPr>
        </p:nvSpPr>
        <p:spPr>
          <a:xfrm>
            <a:off x="311700" y="1017725"/>
            <a:ext cx="8520600" cy="355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Testing both strength and stiffness is important when looking at how well a surgical implant will withstand normal walking after repair.</a:t>
            </a:r>
            <a:endParaRPr>
              <a:solidFill>
                <a:srgbClr val="000000"/>
              </a:solidFill>
              <a:latin typeface="Cambria"/>
              <a:ea typeface="Cambria"/>
              <a:cs typeface="Cambria"/>
              <a:sym typeface="Cambria"/>
            </a:endParaRPr>
          </a:p>
          <a:p>
            <a:pPr marL="457200" lvl="0" indent="0" algn="l" rtl="0">
              <a:spcBef>
                <a:spcPts val="1600"/>
              </a:spcBef>
              <a:spcAft>
                <a:spcPts val="1600"/>
              </a:spcAft>
              <a:buNone/>
            </a:pPr>
            <a:endParaRPr/>
          </a:p>
        </p:txBody>
      </p:sp>
      <p:pic>
        <p:nvPicPr>
          <p:cNvPr id="82" name="Google Shape;82;p16"/>
          <p:cNvPicPr preferRelativeResize="0"/>
          <p:nvPr/>
        </p:nvPicPr>
        <p:blipFill>
          <a:blip r:embed="rId5">
            <a:alphaModFix/>
          </a:blip>
          <a:stretch>
            <a:fillRect/>
          </a:stretch>
        </p:blipFill>
        <p:spPr>
          <a:xfrm>
            <a:off x="2370301" y="2017775"/>
            <a:ext cx="4096324" cy="2908500"/>
          </a:xfrm>
          <a:prstGeom prst="rect">
            <a:avLst/>
          </a:prstGeom>
          <a:noFill/>
          <a:ln>
            <a:noFill/>
          </a:ln>
        </p:spPr>
      </p:pic>
      <p:sp>
        <p:nvSpPr>
          <p:cNvPr id="83" name="Google Shape;83;p16"/>
          <p:cNvSpPr txBox="1"/>
          <p:nvPr/>
        </p:nvSpPr>
        <p:spPr>
          <a:xfrm>
            <a:off x="4025325" y="3270275"/>
            <a:ext cx="1986000" cy="4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Stiffness is the slope of the curve in the elastic region</a:t>
            </a:r>
            <a:endParaRPr sz="1200"/>
          </a:p>
        </p:txBody>
      </p:sp>
      <p:sp>
        <p:nvSpPr>
          <p:cNvPr id="84" name="Google Shape;84;p16"/>
          <p:cNvSpPr/>
          <p:nvPr/>
        </p:nvSpPr>
        <p:spPr>
          <a:xfrm rot="2142095">
            <a:off x="3777167" y="3243804"/>
            <a:ext cx="341351" cy="144694"/>
          </a:xfrm>
          <a:prstGeom prst="leftArrow">
            <a:avLst>
              <a:gd name="adj1" fmla="val 71428"/>
              <a:gd name="adj2" fmla="val 10146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6"/>
          <p:cNvSpPr txBox="1"/>
          <p:nvPr/>
        </p:nvSpPr>
        <p:spPr>
          <a:xfrm>
            <a:off x="6466625" y="2483100"/>
            <a:ext cx="1986000" cy="4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Strength is the maximum force applied at the point of failure </a:t>
            </a:r>
            <a:endParaRPr sz="1200"/>
          </a:p>
        </p:txBody>
      </p:sp>
      <p:sp>
        <p:nvSpPr>
          <p:cNvPr id="86" name="Google Shape;86;p16"/>
          <p:cNvSpPr/>
          <p:nvPr/>
        </p:nvSpPr>
        <p:spPr>
          <a:xfrm rot="2542564">
            <a:off x="6249304" y="2260830"/>
            <a:ext cx="361428" cy="217462"/>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Audio 1">
            <a:hlinkClick r:id="" action="ppaction://media"/>
            <a:extLst>
              <a:ext uri="{FF2B5EF4-FFF2-40B4-BE49-F238E27FC236}">
                <a16:creationId xmlns:a16="http://schemas.microsoft.com/office/drawing/2014/main" id="{453164E1-3DD2-0043-B5C5-06DDE2525A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585"/>
    </mc:Choice>
    <mc:Fallback xmlns="">
      <p:transition spd="slow" advTm="52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mbria"/>
                <a:ea typeface="Cambria"/>
                <a:cs typeface="Cambria"/>
                <a:sym typeface="Cambria"/>
              </a:rPr>
              <a:t>Hypothesis and Objective</a:t>
            </a:r>
            <a:endParaRPr>
              <a:latin typeface="Cambria"/>
              <a:ea typeface="Cambria"/>
              <a:cs typeface="Cambria"/>
              <a:sym typeface="Cambria"/>
            </a:endParaRPr>
          </a:p>
        </p:txBody>
      </p:sp>
      <p:sp>
        <p:nvSpPr>
          <p:cNvPr id="92" name="Google Shape;92;p17"/>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chemeClr val="dk1"/>
              </a:buClr>
              <a:buSzPts val="1400"/>
              <a:buFont typeface="Cambria"/>
              <a:buChar char="●"/>
            </a:pPr>
            <a:r>
              <a:rPr lang="en" sz="1400">
                <a:solidFill>
                  <a:schemeClr val="dk1"/>
                </a:solidFill>
                <a:latin typeface="Cambria"/>
                <a:ea typeface="Cambria"/>
                <a:cs typeface="Cambria"/>
                <a:sym typeface="Cambria"/>
              </a:rPr>
              <a:t>The hypothesis of the study was that when testing the strength and stiffness of a fractured bone fixed with an external fixator, plate, or locking plate, the strength and stiffness of the bone fixed with a locking plate will most closely approximate the strength of an intact bone.  </a:t>
            </a:r>
            <a:endParaRPr sz="1400">
              <a:solidFill>
                <a:schemeClr val="dk1"/>
              </a:solidFill>
              <a:latin typeface="Cambria"/>
              <a:ea typeface="Cambria"/>
              <a:cs typeface="Cambria"/>
              <a:sym typeface="Cambria"/>
            </a:endParaRPr>
          </a:p>
          <a:p>
            <a:pPr marL="0" lvl="0" indent="0" algn="l" rtl="0">
              <a:lnSpc>
                <a:spcPct val="150000"/>
              </a:lnSpc>
              <a:spcBef>
                <a:spcPts val="0"/>
              </a:spcBef>
              <a:spcAft>
                <a:spcPts val="0"/>
              </a:spcAft>
              <a:buNone/>
            </a:pPr>
            <a:endParaRPr sz="700">
              <a:solidFill>
                <a:schemeClr val="dk1"/>
              </a:solidFill>
              <a:latin typeface="Cambria"/>
              <a:ea typeface="Cambria"/>
              <a:cs typeface="Cambria"/>
              <a:sym typeface="Cambria"/>
            </a:endParaRPr>
          </a:p>
          <a:p>
            <a:pPr marL="0" lvl="0" indent="0" algn="l" rtl="0">
              <a:lnSpc>
                <a:spcPct val="150000"/>
              </a:lnSpc>
              <a:spcBef>
                <a:spcPts val="0"/>
              </a:spcBef>
              <a:spcAft>
                <a:spcPts val="0"/>
              </a:spcAft>
              <a:buNone/>
            </a:pPr>
            <a:endParaRPr sz="700">
              <a:solidFill>
                <a:schemeClr val="dk1"/>
              </a:solidFill>
              <a:latin typeface="Cambria"/>
              <a:ea typeface="Cambria"/>
              <a:cs typeface="Cambria"/>
              <a:sym typeface="Cambria"/>
            </a:endParaRPr>
          </a:p>
          <a:p>
            <a:pPr marL="457200" lvl="0" indent="-317500" algn="l" rtl="0">
              <a:lnSpc>
                <a:spcPct val="150000"/>
              </a:lnSpc>
              <a:spcBef>
                <a:spcPts val="0"/>
              </a:spcBef>
              <a:spcAft>
                <a:spcPts val="0"/>
              </a:spcAft>
              <a:buClr>
                <a:schemeClr val="dk1"/>
              </a:buClr>
              <a:buSzPts val="1400"/>
              <a:buFont typeface="Cambria"/>
              <a:buChar char="●"/>
            </a:pPr>
            <a:r>
              <a:rPr lang="en" sz="1400">
                <a:solidFill>
                  <a:schemeClr val="dk1"/>
                </a:solidFill>
                <a:latin typeface="Cambria"/>
                <a:ea typeface="Cambria"/>
                <a:cs typeface="Cambria"/>
                <a:sym typeface="Cambria"/>
              </a:rPr>
              <a:t>The null hypothesis was that when testing in four-point bending, the locking plate would not most closely approximate the strength and stiffness of the intact bone. </a:t>
            </a:r>
            <a:endParaRPr sz="1400">
              <a:solidFill>
                <a:schemeClr val="dk1"/>
              </a:solidFill>
              <a:latin typeface="Cambria"/>
              <a:ea typeface="Cambria"/>
              <a:cs typeface="Cambria"/>
              <a:sym typeface="Cambria"/>
            </a:endParaRPr>
          </a:p>
          <a:p>
            <a:pPr marL="457200" lvl="0" indent="0" algn="l" rtl="0">
              <a:lnSpc>
                <a:spcPct val="150000"/>
              </a:lnSpc>
              <a:spcBef>
                <a:spcPts val="0"/>
              </a:spcBef>
              <a:spcAft>
                <a:spcPts val="0"/>
              </a:spcAft>
              <a:buNone/>
            </a:pPr>
            <a:endParaRPr sz="1400">
              <a:solidFill>
                <a:schemeClr val="dk1"/>
              </a:solidFill>
              <a:latin typeface="Cambria"/>
              <a:ea typeface="Cambria"/>
              <a:cs typeface="Cambria"/>
              <a:sym typeface="Cambria"/>
            </a:endParaRPr>
          </a:p>
          <a:p>
            <a:pPr marL="457200" lvl="0" indent="-317500" algn="l" rtl="0">
              <a:lnSpc>
                <a:spcPct val="150000"/>
              </a:lnSpc>
              <a:spcBef>
                <a:spcPts val="0"/>
              </a:spcBef>
              <a:spcAft>
                <a:spcPts val="0"/>
              </a:spcAft>
              <a:buClr>
                <a:schemeClr val="dk1"/>
              </a:buClr>
              <a:buSzPts val="1400"/>
              <a:buFont typeface="Cambria"/>
              <a:buChar char="●"/>
            </a:pPr>
            <a:r>
              <a:rPr lang="en" sz="1400">
                <a:solidFill>
                  <a:schemeClr val="dk1"/>
                </a:solidFill>
                <a:latin typeface="Times New Roman"/>
                <a:ea typeface="Times New Roman"/>
                <a:cs typeface="Times New Roman"/>
                <a:sym typeface="Times New Roman"/>
              </a:rPr>
              <a:t>The purpose of this study was to determine the optimal fixation technique of rabbit radius/ulna and humerus bones by examining the overall strength and stiffness of intact bones and bones after fracture and repair. </a:t>
            </a:r>
            <a:endParaRPr sz="1400">
              <a:solidFill>
                <a:schemeClr val="dk1"/>
              </a:solidFill>
              <a:latin typeface="Cambria"/>
              <a:ea typeface="Cambria"/>
              <a:cs typeface="Cambria"/>
              <a:sym typeface="Cambria"/>
            </a:endParaRPr>
          </a:p>
          <a:p>
            <a:pPr marL="0" lvl="0" indent="0" algn="l" rtl="0">
              <a:lnSpc>
                <a:spcPct val="150000"/>
              </a:lnSpc>
              <a:spcBef>
                <a:spcPts val="0"/>
              </a:spcBef>
              <a:spcAft>
                <a:spcPts val="1600"/>
              </a:spcAft>
              <a:buNone/>
            </a:pPr>
            <a:endParaRPr sz="1400">
              <a:latin typeface="Cambria"/>
              <a:ea typeface="Cambria"/>
              <a:cs typeface="Cambria"/>
              <a:sym typeface="Cambria"/>
            </a:endParaRPr>
          </a:p>
        </p:txBody>
      </p:sp>
      <p:pic>
        <p:nvPicPr>
          <p:cNvPr id="2" name="Audio 1">
            <a:hlinkClick r:id="" action="ppaction://media"/>
            <a:extLst>
              <a:ext uri="{FF2B5EF4-FFF2-40B4-BE49-F238E27FC236}">
                <a16:creationId xmlns:a16="http://schemas.microsoft.com/office/drawing/2014/main" id="{4C158EE5-C589-F644-9EC2-DE56EEBC82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568"/>
    </mc:Choice>
    <mc:Fallback xmlns="">
      <p:transition spd="slow" advTm="27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mbria"/>
                <a:ea typeface="Cambria"/>
                <a:cs typeface="Cambria"/>
                <a:sym typeface="Cambria"/>
              </a:rPr>
              <a:t>Materials and Methods</a:t>
            </a:r>
            <a:endParaRPr dirty="0">
              <a:latin typeface="Cambria"/>
              <a:ea typeface="Cambria"/>
              <a:cs typeface="Cambria"/>
              <a:sym typeface="Cambria"/>
            </a:endParaRPr>
          </a:p>
        </p:txBody>
      </p:sp>
      <p:sp>
        <p:nvSpPr>
          <p:cNvPr id="98" name="Google Shape;98;p18"/>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10 rabbits that died or were euthanized at the Red Bank Veterinary Hospital for non-orthopedic problems were collected with owner’s permission for use in the study.</a:t>
            </a:r>
            <a:endParaRPr>
              <a:solidFill>
                <a:srgbClr val="000000"/>
              </a:solidFill>
              <a:latin typeface="Cambria"/>
              <a:ea typeface="Cambria"/>
              <a:cs typeface="Cambria"/>
              <a:sym typeface="Cambria"/>
            </a:endParaRPr>
          </a:p>
          <a:p>
            <a:pPr marL="457200" lvl="0" indent="-342900" algn="l" rtl="0">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All rabbits were similar size, the bones were measured, and x-rays were taken to ensure the bones were healthy and had similar dimensions. </a:t>
            </a:r>
            <a:endParaRPr>
              <a:solidFill>
                <a:srgbClr val="000000"/>
              </a:solidFill>
              <a:latin typeface="Cambria"/>
              <a:ea typeface="Cambria"/>
              <a:cs typeface="Cambria"/>
              <a:sym typeface="Cambria"/>
            </a:endParaRPr>
          </a:p>
          <a:p>
            <a:pPr marL="457200" lvl="0" indent="-342900" algn="l" rtl="0">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In total 20 radius/ulna and 20 humerus were used for the study. </a:t>
            </a:r>
            <a:endParaRPr>
              <a:solidFill>
                <a:srgbClr val="000000"/>
              </a:solidFill>
              <a:latin typeface="Cambria"/>
              <a:ea typeface="Cambria"/>
              <a:cs typeface="Cambria"/>
              <a:sym typeface="Cambria"/>
            </a:endParaRPr>
          </a:p>
          <a:p>
            <a:pPr marL="457200" lvl="0" indent="-342900" algn="l" rtl="0">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Bones were randomly assigned into 4 groups</a:t>
            </a:r>
            <a:endParaRPr>
              <a:solidFill>
                <a:srgbClr val="000000"/>
              </a:solidFill>
              <a:latin typeface="Cambria"/>
              <a:ea typeface="Cambria"/>
              <a:cs typeface="Cambria"/>
              <a:sym typeface="Cambria"/>
            </a:endParaRPr>
          </a:p>
          <a:p>
            <a:pPr marL="914400" lvl="1" indent="-317500" algn="l" rtl="0">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Control (intact bones with no fixation)</a:t>
            </a:r>
            <a:endParaRPr>
              <a:solidFill>
                <a:srgbClr val="000000"/>
              </a:solidFill>
              <a:latin typeface="Cambria"/>
              <a:ea typeface="Cambria"/>
              <a:cs typeface="Cambria"/>
              <a:sym typeface="Cambria"/>
            </a:endParaRPr>
          </a:p>
          <a:p>
            <a:pPr marL="914400" lvl="1" indent="-317500" algn="l" rtl="0">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Dynamic compression plate repair</a:t>
            </a:r>
            <a:endParaRPr>
              <a:solidFill>
                <a:srgbClr val="000000"/>
              </a:solidFill>
              <a:latin typeface="Cambria"/>
              <a:ea typeface="Cambria"/>
              <a:cs typeface="Cambria"/>
              <a:sym typeface="Cambria"/>
            </a:endParaRPr>
          </a:p>
          <a:p>
            <a:pPr marL="914400" lvl="1" indent="-317500" algn="l" rtl="0">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Locking plate repair</a:t>
            </a:r>
            <a:endParaRPr>
              <a:solidFill>
                <a:srgbClr val="000000"/>
              </a:solidFill>
              <a:latin typeface="Cambria"/>
              <a:ea typeface="Cambria"/>
              <a:cs typeface="Cambria"/>
              <a:sym typeface="Cambria"/>
            </a:endParaRPr>
          </a:p>
          <a:p>
            <a:pPr marL="914400" lvl="1" indent="-317500" algn="l" rtl="0">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External fixator repair</a:t>
            </a:r>
            <a:endParaRPr>
              <a:solidFill>
                <a:srgbClr val="000000"/>
              </a:solidFill>
              <a:latin typeface="Cambria"/>
              <a:ea typeface="Cambria"/>
              <a:cs typeface="Cambria"/>
              <a:sym typeface="Cambria"/>
            </a:endParaRPr>
          </a:p>
        </p:txBody>
      </p:sp>
      <p:pic>
        <p:nvPicPr>
          <p:cNvPr id="2" name="Audio 1">
            <a:hlinkClick r:id="" action="ppaction://media"/>
            <a:extLst>
              <a:ext uri="{FF2B5EF4-FFF2-40B4-BE49-F238E27FC236}">
                <a16:creationId xmlns:a16="http://schemas.microsoft.com/office/drawing/2014/main" id="{56024916-8500-A941-B2E7-5C37765FFD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993"/>
    </mc:Choice>
    <mc:Fallback xmlns="">
      <p:transition spd="slow" advTm="46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mbria"/>
                <a:ea typeface="Cambria"/>
                <a:cs typeface="Cambria"/>
                <a:sym typeface="Cambria"/>
              </a:rPr>
              <a:t>Fixators</a:t>
            </a:r>
            <a:endParaRPr>
              <a:latin typeface="Cambria"/>
              <a:ea typeface="Cambria"/>
              <a:cs typeface="Cambria"/>
              <a:sym typeface="Cambria"/>
            </a:endParaRPr>
          </a:p>
        </p:txBody>
      </p:sp>
      <p:sp>
        <p:nvSpPr>
          <p:cNvPr id="104" name="Google Shape;104;p19"/>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 sz="1400" dirty="0">
                <a:solidFill>
                  <a:srgbClr val="000000"/>
                </a:solidFill>
              </a:rPr>
              <a:t>Plate fixation was performed with stainless steel Synthes 1.5 veterinary cuttable plates and 1.5-millimeter stainless steel screws.</a:t>
            </a:r>
            <a:endParaRPr sz="1400" dirty="0">
              <a:solidFill>
                <a:srgbClr val="000000"/>
              </a:solidFill>
            </a:endParaRPr>
          </a:p>
          <a:p>
            <a:pPr marL="457200" lvl="0" indent="-317500" algn="l" rtl="0">
              <a:spcBef>
                <a:spcPts val="0"/>
              </a:spcBef>
              <a:spcAft>
                <a:spcPts val="0"/>
              </a:spcAft>
              <a:buClr>
                <a:srgbClr val="000000"/>
              </a:buClr>
              <a:buSzPts val="1400"/>
              <a:buChar char="●"/>
            </a:pPr>
            <a:r>
              <a:rPr lang="en" sz="1400" dirty="0">
                <a:solidFill>
                  <a:srgbClr val="000000"/>
                </a:solidFill>
              </a:rPr>
              <a:t>Locking plate fixation was performed using OsteoCertus 1.5 titanium locking plates and 1.5-millimeter titanium screws.</a:t>
            </a:r>
            <a:endParaRPr sz="1400" dirty="0">
              <a:solidFill>
                <a:srgbClr val="000000"/>
              </a:solidFill>
            </a:endParaRPr>
          </a:p>
          <a:p>
            <a:pPr marL="457200" lvl="0" indent="-317500" algn="l" rtl="0">
              <a:spcBef>
                <a:spcPts val="0"/>
              </a:spcBef>
              <a:spcAft>
                <a:spcPts val="0"/>
              </a:spcAft>
              <a:buClr>
                <a:srgbClr val="000000"/>
              </a:buClr>
              <a:buSzPts val="1400"/>
              <a:buChar char="●"/>
            </a:pPr>
            <a:r>
              <a:rPr lang="en" sz="1400" dirty="0">
                <a:solidFill>
                  <a:srgbClr val="000000"/>
                </a:solidFill>
              </a:rPr>
              <a:t>External fixators were constructed using 1.5-millimeter stainless steel pins placed in a type two configuration in the radius and a type one configuration with an intramedullary pin in the humerus with Vet-Lite thermoplastic casting material to construct the side bars.</a:t>
            </a:r>
            <a:endParaRPr sz="1400" dirty="0">
              <a:solidFill>
                <a:srgbClr val="000000"/>
              </a:solidFill>
            </a:endParaRPr>
          </a:p>
        </p:txBody>
      </p:sp>
      <p:pic>
        <p:nvPicPr>
          <p:cNvPr id="105" name="Google Shape;105;p19"/>
          <p:cNvPicPr preferRelativeResize="0"/>
          <p:nvPr/>
        </p:nvPicPr>
        <p:blipFill>
          <a:blip r:embed="rId5">
            <a:alphaModFix/>
          </a:blip>
          <a:stretch>
            <a:fillRect/>
          </a:stretch>
        </p:blipFill>
        <p:spPr>
          <a:xfrm>
            <a:off x="1774638" y="3011625"/>
            <a:ext cx="1167175" cy="1899775"/>
          </a:xfrm>
          <a:prstGeom prst="rect">
            <a:avLst/>
          </a:prstGeom>
          <a:noFill/>
          <a:ln>
            <a:noFill/>
          </a:ln>
        </p:spPr>
      </p:pic>
      <p:pic>
        <p:nvPicPr>
          <p:cNvPr id="106" name="Google Shape;106;p19"/>
          <p:cNvPicPr preferRelativeResize="0"/>
          <p:nvPr/>
        </p:nvPicPr>
        <p:blipFill>
          <a:blip r:embed="rId6">
            <a:alphaModFix/>
          </a:blip>
          <a:stretch>
            <a:fillRect/>
          </a:stretch>
        </p:blipFill>
        <p:spPr>
          <a:xfrm>
            <a:off x="6277238" y="3011625"/>
            <a:ext cx="1092125" cy="1899775"/>
          </a:xfrm>
          <a:prstGeom prst="rect">
            <a:avLst/>
          </a:prstGeom>
          <a:noFill/>
          <a:ln>
            <a:noFill/>
          </a:ln>
        </p:spPr>
      </p:pic>
      <p:pic>
        <p:nvPicPr>
          <p:cNvPr id="107" name="Google Shape;107;p19"/>
          <p:cNvPicPr preferRelativeResize="0"/>
          <p:nvPr/>
        </p:nvPicPr>
        <p:blipFill>
          <a:blip r:embed="rId7">
            <a:alphaModFix/>
          </a:blip>
          <a:stretch>
            <a:fillRect/>
          </a:stretch>
        </p:blipFill>
        <p:spPr>
          <a:xfrm rot="-5400000">
            <a:off x="3647263" y="3558937"/>
            <a:ext cx="1924525" cy="805150"/>
          </a:xfrm>
          <a:prstGeom prst="rect">
            <a:avLst/>
          </a:prstGeom>
          <a:noFill/>
          <a:ln>
            <a:noFill/>
          </a:ln>
        </p:spPr>
      </p:pic>
      <p:pic>
        <p:nvPicPr>
          <p:cNvPr id="2" name="Audio 1">
            <a:hlinkClick r:id="" action="ppaction://media"/>
            <a:extLst>
              <a:ext uri="{FF2B5EF4-FFF2-40B4-BE49-F238E27FC236}">
                <a16:creationId xmlns:a16="http://schemas.microsoft.com/office/drawing/2014/main" id="{5C42D082-A3D6-6E49-ADE8-3F993E3320C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843"/>
    </mc:Choice>
    <mc:Fallback xmlns="">
      <p:transition spd="slow" advTm="46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mbria"/>
                <a:ea typeface="Cambria"/>
                <a:cs typeface="Cambria"/>
                <a:sym typeface="Cambria"/>
              </a:rPr>
              <a:t>Biomechanical Testing Device</a:t>
            </a:r>
            <a:endParaRPr dirty="0">
              <a:latin typeface="Cambria"/>
              <a:ea typeface="Cambria"/>
              <a:cs typeface="Cambria"/>
              <a:sym typeface="Cambria"/>
            </a:endParaRPr>
          </a:p>
        </p:txBody>
      </p:sp>
      <p:sp>
        <p:nvSpPr>
          <p:cNvPr id="113" name="Google Shape;113;p20"/>
          <p:cNvSpPr txBox="1">
            <a:spLocks noGrp="1"/>
          </p:cNvSpPr>
          <p:nvPr>
            <p:ph type="body" idx="1"/>
          </p:nvPr>
        </p:nvSpPr>
        <p:spPr>
          <a:xfrm>
            <a:off x="311700" y="968338"/>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Bones were tested in 4 point bending with a homemade biomechanical testing device.</a:t>
            </a:r>
            <a:endParaRPr>
              <a:solidFill>
                <a:srgbClr val="000000"/>
              </a:solidFill>
              <a:latin typeface="Cambria"/>
              <a:ea typeface="Cambria"/>
              <a:cs typeface="Cambria"/>
              <a:sym typeface="Cambria"/>
            </a:endParaRPr>
          </a:p>
        </p:txBody>
      </p:sp>
      <p:pic>
        <p:nvPicPr>
          <p:cNvPr id="114" name="Google Shape;114;p20"/>
          <p:cNvPicPr preferRelativeResize="0"/>
          <p:nvPr/>
        </p:nvPicPr>
        <p:blipFill>
          <a:blip r:embed="rId5">
            <a:alphaModFix/>
          </a:blip>
          <a:stretch>
            <a:fillRect/>
          </a:stretch>
        </p:blipFill>
        <p:spPr>
          <a:xfrm rot="10800000">
            <a:off x="1879338" y="1837325"/>
            <a:ext cx="2382001" cy="2017201"/>
          </a:xfrm>
          <a:prstGeom prst="rect">
            <a:avLst/>
          </a:prstGeom>
          <a:noFill/>
          <a:ln>
            <a:noFill/>
          </a:ln>
        </p:spPr>
      </p:pic>
      <p:pic>
        <p:nvPicPr>
          <p:cNvPr id="115" name="Google Shape;115;p20"/>
          <p:cNvPicPr preferRelativeResize="0"/>
          <p:nvPr/>
        </p:nvPicPr>
        <p:blipFill rotWithShape="1">
          <a:blip r:embed="rId6">
            <a:alphaModFix/>
          </a:blip>
          <a:srcRect l="20774" r="21421"/>
          <a:stretch/>
        </p:blipFill>
        <p:spPr>
          <a:xfrm>
            <a:off x="256375" y="1837325"/>
            <a:ext cx="1363401" cy="3054125"/>
          </a:xfrm>
          <a:prstGeom prst="rect">
            <a:avLst/>
          </a:prstGeom>
          <a:noFill/>
          <a:ln>
            <a:noFill/>
          </a:ln>
        </p:spPr>
      </p:pic>
      <p:pic>
        <p:nvPicPr>
          <p:cNvPr id="116" name="Google Shape;116;p20"/>
          <p:cNvPicPr preferRelativeResize="0"/>
          <p:nvPr/>
        </p:nvPicPr>
        <p:blipFill>
          <a:blip r:embed="rId7">
            <a:alphaModFix/>
          </a:blip>
          <a:stretch>
            <a:fillRect/>
          </a:stretch>
        </p:blipFill>
        <p:spPr>
          <a:xfrm rot="5400000">
            <a:off x="4214425" y="2186713"/>
            <a:ext cx="2795125" cy="2096349"/>
          </a:xfrm>
          <a:prstGeom prst="rect">
            <a:avLst/>
          </a:prstGeom>
          <a:noFill/>
          <a:ln>
            <a:noFill/>
          </a:ln>
        </p:spPr>
      </p:pic>
      <p:pic>
        <p:nvPicPr>
          <p:cNvPr id="117" name="Google Shape;117;p20"/>
          <p:cNvPicPr preferRelativeResize="0"/>
          <p:nvPr/>
        </p:nvPicPr>
        <p:blipFill>
          <a:blip r:embed="rId8">
            <a:alphaModFix/>
          </a:blip>
          <a:stretch>
            <a:fillRect/>
          </a:stretch>
        </p:blipFill>
        <p:spPr>
          <a:xfrm>
            <a:off x="6919917" y="1837325"/>
            <a:ext cx="1967725" cy="2636250"/>
          </a:xfrm>
          <a:prstGeom prst="rect">
            <a:avLst/>
          </a:prstGeom>
          <a:noFill/>
          <a:ln>
            <a:noFill/>
          </a:ln>
        </p:spPr>
      </p:pic>
      <p:sp>
        <p:nvSpPr>
          <p:cNvPr id="118" name="Google Shape;118;p20"/>
          <p:cNvSpPr txBox="1"/>
          <p:nvPr/>
        </p:nvSpPr>
        <p:spPr>
          <a:xfrm>
            <a:off x="149213" y="4795175"/>
            <a:ext cx="1577700" cy="2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t>Biomechanical testing device</a:t>
            </a:r>
            <a:endParaRPr sz="800"/>
          </a:p>
        </p:txBody>
      </p:sp>
      <p:sp>
        <p:nvSpPr>
          <p:cNvPr id="119" name="Google Shape;119;p20"/>
          <p:cNvSpPr txBox="1"/>
          <p:nvPr/>
        </p:nvSpPr>
        <p:spPr>
          <a:xfrm>
            <a:off x="1962588" y="3854525"/>
            <a:ext cx="2258400" cy="32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latin typeface="Cambria"/>
                <a:ea typeface="Cambria"/>
                <a:cs typeface="Cambria"/>
                <a:sym typeface="Cambria"/>
              </a:rPr>
              <a:t>Radius/Ulna being tested in 4 point bending</a:t>
            </a:r>
            <a:endParaRPr sz="900">
              <a:latin typeface="Cambria"/>
              <a:ea typeface="Cambria"/>
              <a:cs typeface="Cambria"/>
              <a:sym typeface="Cambria"/>
            </a:endParaRPr>
          </a:p>
        </p:txBody>
      </p:sp>
      <p:sp>
        <p:nvSpPr>
          <p:cNvPr id="120" name="Google Shape;120;p20"/>
          <p:cNvSpPr txBox="1"/>
          <p:nvPr/>
        </p:nvSpPr>
        <p:spPr>
          <a:xfrm>
            <a:off x="4628125" y="4632450"/>
            <a:ext cx="1967700" cy="27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solidFill>
                  <a:srgbClr val="111111"/>
                </a:solidFill>
                <a:latin typeface="Cambria"/>
                <a:ea typeface="Cambria"/>
                <a:cs typeface="Cambria"/>
                <a:sym typeface="Cambria"/>
              </a:rPr>
              <a:t>Sulmile Digital Force Gauge FM-207</a:t>
            </a:r>
            <a:endParaRPr sz="900">
              <a:latin typeface="Cambria"/>
              <a:ea typeface="Cambria"/>
              <a:cs typeface="Cambria"/>
              <a:sym typeface="Cambria"/>
            </a:endParaRPr>
          </a:p>
        </p:txBody>
      </p:sp>
      <p:sp>
        <p:nvSpPr>
          <p:cNvPr id="121" name="Google Shape;121;p20"/>
          <p:cNvSpPr txBox="1"/>
          <p:nvPr/>
        </p:nvSpPr>
        <p:spPr>
          <a:xfrm>
            <a:off x="6989088" y="4473575"/>
            <a:ext cx="1829400" cy="32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solidFill>
                  <a:srgbClr val="111111"/>
                </a:solidFill>
                <a:latin typeface="Cambria"/>
                <a:ea typeface="Cambria"/>
                <a:cs typeface="Cambria"/>
                <a:sym typeface="Cambria"/>
              </a:rPr>
              <a:t>Rubeder</a:t>
            </a:r>
            <a:r>
              <a:rPr lang="en" sz="900">
                <a:solidFill>
                  <a:schemeClr val="dk1"/>
                </a:solidFill>
                <a:latin typeface="Cambria"/>
                <a:ea typeface="Cambria"/>
                <a:cs typeface="Cambria"/>
                <a:sym typeface="Cambria"/>
              </a:rPr>
              <a:t> </a:t>
            </a:r>
            <a:r>
              <a:rPr lang="en" sz="900">
                <a:solidFill>
                  <a:srgbClr val="111111"/>
                </a:solidFill>
                <a:latin typeface="Cambria"/>
                <a:ea typeface="Cambria"/>
                <a:cs typeface="Cambria"/>
                <a:sym typeface="Cambria"/>
              </a:rPr>
              <a:t>Electronic Vernier Calipers IP54 </a:t>
            </a:r>
            <a:endParaRPr sz="900">
              <a:latin typeface="Cambria"/>
              <a:ea typeface="Cambria"/>
              <a:cs typeface="Cambria"/>
              <a:sym typeface="Cambria"/>
            </a:endParaRPr>
          </a:p>
        </p:txBody>
      </p:sp>
      <p:pic>
        <p:nvPicPr>
          <p:cNvPr id="2" name="Audio 1">
            <a:hlinkClick r:id="" action="ppaction://media"/>
            <a:extLst>
              <a:ext uri="{FF2B5EF4-FFF2-40B4-BE49-F238E27FC236}">
                <a16:creationId xmlns:a16="http://schemas.microsoft.com/office/drawing/2014/main" id="{07003201-8DAF-0D47-9AC5-C6361BF7C9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768"/>
    </mc:Choice>
    <mc:Fallback xmlns="">
      <p:transition spd="slow" advTm="39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125"/>
        <p:cNvGrpSpPr/>
        <p:nvPr/>
      </p:nvGrpSpPr>
      <p:grpSpPr>
        <a:xfrm>
          <a:off x="0" y="0"/>
          <a:ext cx="0" cy="0"/>
          <a:chOff x="0" y="0"/>
          <a:chExt cx="0" cy="0"/>
        </a:xfrm>
      </p:grpSpPr>
      <p:sp>
        <p:nvSpPr>
          <p:cNvPr id="126" name="Google Shape;126;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latin typeface="Cambria"/>
                <a:ea typeface="Cambria"/>
                <a:cs typeface="Cambria"/>
                <a:sym typeface="Cambria"/>
              </a:rPr>
              <a:t>Method of Testing</a:t>
            </a:r>
            <a:endParaRPr dirty="0">
              <a:latin typeface="Cambria"/>
              <a:ea typeface="Cambria"/>
              <a:cs typeface="Cambria"/>
              <a:sym typeface="Cambria"/>
            </a:endParaRPr>
          </a:p>
          <a:p>
            <a:pPr marL="0" lvl="0" indent="0" algn="l" rtl="0">
              <a:spcBef>
                <a:spcPts val="0"/>
              </a:spcBef>
              <a:spcAft>
                <a:spcPts val="0"/>
              </a:spcAft>
              <a:buNone/>
            </a:pPr>
            <a:endParaRPr dirty="0"/>
          </a:p>
        </p:txBody>
      </p:sp>
      <p:sp>
        <p:nvSpPr>
          <p:cNvPr id="127" name="Google Shape;127;p21"/>
          <p:cNvSpPr txBox="1">
            <a:spLocks noGrp="1"/>
          </p:cNvSpPr>
          <p:nvPr>
            <p:ph type="body" idx="1"/>
          </p:nvPr>
        </p:nvSpPr>
        <p:spPr>
          <a:xfrm>
            <a:off x="311700" y="1057225"/>
            <a:ext cx="8520600" cy="34164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Force was applied to the bones at a constant rate of 1 mm/minute.</a:t>
            </a:r>
            <a:endParaRPr>
              <a:solidFill>
                <a:srgbClr val="000000"/>
              </a:solidFill>
              <a:latin typeface="Cambria"/>
              <a:ea typeface="Cambria"/>
              <a:cs typeface="Cambria"/>
              <a:sym typeface="Cambria"/>
            </a:endParaRPr>
          </a:p>
          <a:p>
            <a:pPr marL="457200" lvl="0" indent="0" algn="l" rtl="0">
              <a:lnSpc>
                <a:spcPct val="10000"/>
              </a:lnSpc>
              <a:spcBef>
                <a:spcPts val="1600"/>
              </a:spcBef>
              <a:spcAft>
                <a:spcPts val="0"/>
              </a:spcAft>
              <a:buNone/>
            </a:pPr>
            <a:endParaRPr sz="100">
              <a:solidFill>
                <a:srgbClr val="000000"/>
              </a:solidFill>
              <a:latin typeface="Cambria"/>
              <a:ea typeface="Cambria"/>
              <a:cs typeface="Cambria"/>
              <a:sym typeface="Cambria"/>
            </a:endParaRPr>
          </a:p>
          <a:p>
            <a:pPr marL="457200" lvl="0" indent="-342900" algn="l" rtl="0">
              <a:lnSpc>
                <a:spcPct val="115000"/>
              </a:lnSpc>
              <a:spcBef>
                <a:spcPts val="1600"/>
              </a:spcBef>
              <a:spcAft>
                <a:spcPts val="0"/>
              </a:spcAft>
              <a:buClr>
                <a:srgbClr val="000000"/>
              </a:buClr>
              <a:buSzPts val="1800"/>
              <a:buFont typeface="Cambria"/>
              <a:buChar char="●"/>
            </a:pPr>
            <a:r>
              <a:rPr lang="en">
                <a:solidFill>
                  <a:srgbClr val="000000"/>
                </a:solidFill>
                <a:latin typeface="Cambria"/>
                <a:ea typeface="Cambria"/>
                <a:cs typeface="Cambria"/>
                <a:sym typeface="Cambria"/>
              </a:rPr>
              <a:t>Recordings were made of both force and displacement to generate a stress strain curve.</a:t>
            </a:r>
            <a:endParaRPr>
              <a:solidFill>
                <a:srgbClr val="000000"/>
              </a:solidFill>
              <a:latin typeface="Cambria"/>
              <a:ea typeface="Cambria"/>
              <a:cs typeface="Cambria"/>
              <a:sym typeface="Cambria"/>
            </a:endParaRPr>
          </a:p>
          <a:p>
            <a:pPr marL="457200" lvl="0" indent="0" algn="l" rtl="0">
              <a:lnSpc>
                <a:spcPct val="10000"/>
              </a:lnSpc>
              <a:spcBef>
                <a:spcPts val="1600"/>
              </a:spcBef>
              <a:spcAft>
                <a:spcPts val="0"/>
              </a:spcAft>
              <a:buNone/>
            </a:pPr>
            <a:endParaRPr sz="100">
              <a:solidFill>
                <a:srgbClr val="000000"/>
              </a:solidFill>
              <a:latin typeface="Cambria"/>
              <a:ea typeface="Cambria"/>
              <a:cs typeface="Cambria"/>
              <a:sym typeface="Cambria"/>
            </a:endParaRPr>
          </a:p>
          <a:p>
            <a:pPr marL="457200" lvl="0" indent="-342900" algn="l" rtl="0">
              <a:lnSpc>
                <a:spcPct val="115000"/>
              </a:lnSpc>
              <a:spcBef>
                <a:spcPts val="1600"/>
              </a:spcBef>
              <a:spcAft>
                <a:spcPts val="0"/>
              </a:spcAft>
              <a:buClr>
                <a:srgbClr val="000000"/>
              </a:buClr>
              <a:buSzPts val="1800"/>
              <a:buFont typeface="Cambria"/>
              <a:buChar char="●"/>
            </a:pPr>
            <a:r>
              <a:rPr lang="en">
                <a:solidFill>
                  <a:srgbClr val="000000"/>
                </a:solidFill>
                <a:latin typeface="Cambria"/>
                <a:ea typeface="Cambria"/>
                <a:cs typeface="Cambria"/>
                <a:sym typeface="Cambria"/>
              </a:rPr>
              <a:t>The difference in strength/stiffness between groups was determined using an unpaired student's t-test with significance set at a p-value of less than 0.05.</a:t>
            </a:r>
            <a:endParaRPr>
              <a:solidFill>
                <a:srgbClr val="000000"/>
              </a:solidFill>
              <a:latin typeface="Cambria"/>
              <a:ea typeface="Cambria"/>
              <a:cs typeface="Cambria"/>
              <a:sym typeface="Cambria"/>
            </a:endParaRPr>
          </a:p>
          <a:p>
            <a:pPr marL="457200" lvl="0" indent="0" algn="l" rtl="0">
              <a:spcBef>
                <a:spcPts val="0"/>
              </a:spcBef>
              <a:spcAft>
                <a:spcPts val="1600"/>
              </a:spcAft>
              <a:buNone/>
            </a:pPr>
            <a:endParaRPr>
              <a:solidFill>
                <a:srgbClr val="000000"/>
              </a:solidFill>
              <a:latin typeface="Cambria"/>
              <a:ea typeface="Cambria"/>
              <a:cs typeface="Cambria"/>
              <a:sym typeface="Cambria"/>
            </a:endParaRPr>
          </a:p>
        </p:txBody>
      </p:sp>
      <p:pic>
        <p:nvPicPr>
          <p:cNvPr id="2" name="Audio 1">
            <a:hlinkClick r:id="" action="ppaction://media"/>
            <a:extLst>
              <a:ext uri="{FF2B5EF4-FFF2-40B4-BE49-F238E27FC236}">
                <a16:creationId xmlns:a16="http://schemas.microsoft.com/office/drawing/2014/main" id="{D3FA891D-6CC7-5348-B857-3C2103E266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120"/>
    </mc:Choice>
    <mc:Fallback xmlns="">
      <p:transition spd="slow" advTm="25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1496</Words>
  <Application>Microsoft Macintosh PowerPoint</Application>
  <PresentationFormat>On-screen Show (16:9)</PresentationFormat>
  <Paragraphs>142</Paragraphs>
  <Slides>17</Slides>
  <Notes>17</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Cambria</vt:lpstr>
      <vt:lpstr>Times New Roman</vt:lpstr>
      <vt:lpstr>Simple Light</vt:lpstr>
      <vt:lpstr>Biomechanical Testing of Rabbit Radius/Ulna and Humerus Bones With Various Fixation Techniques to Determine Overall Strength and Stiffness </vt:lpstr>
      <vt:lpstr>Rabbit Bones</vt:lpstr>
      <vt:lpstr>Fixation Types</vt:lpstr>
      <vt:lpstr>Strength vs. Stiffness</vt:lpstr>
      <vt:lpstr>Hypothesis and Objective</vt:lpstr>
      <vt:lpstr>Materials and Methods</vt:lpstr>
      <vt:lpstr>Fixators</vt:lpstr>
      <vt:lpstr>Biomechanical Testing Device</vt:lpstr>
      <vt:lpstr>Method of Testing </vt:lpstr>
      <vt:lpstr>Results</vt:lpstr>
      <vt:lpstr>Results (Radius strength)</vt:lpstr>
      <vt:lpstr>Results (Radius stiffness) </vt:lpstr>
      <vt:lpstr>Results (Humerus strength)</vt:lpstr>
      <vt:lpstr>Results (Humerus stiffness)</vt:lpstr>
      <vt:lpstr>Conclusions</vt:lpstr>
      <vt:lpstr>Future Studies</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Biomechanical Testing of Rabbit Radius/Ulna and Humerus Bones With Various Fixation Techniques to Determine Overall Strength and Stiffness </dc:title>
  <cp:lastModifiedBy>Garrett Davis</cp:lastModifiedBy>
  <cp:revision>3</cp:revision>
  <dcterms:modified xsi:type="dcterms:W3CDTF">2020-05-05T21:33:01Z</dcterms:modified>
</cp:coreProperties>
</file>